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4"/>
  </p:notesMasterIdLst>
  <p:sldIdLst>
    <p:sldId id="256" r:id="rId3"/>
    <p:sldId id="277" r:id="rId4"/>
    <p:sldId id="279" r:id="rId5"/>
    <p:sldId id="262" r:id="rId6"/>
    <p:sldId id="280" r:id="rId7"/>
    <p:sldId id="281" r:id="rId8"/>
    <p:sldId id="282" r:id="rId9"/>
    <p:sldId id="288" r:id="rId10"/>
    <p:sldId id="287" r:id="rId11"/>
    <p:sldId id="289" r:id="rId12"/>
    <p:sldId id="290" r:id="rId13"/>
    <p:sldId id="291" r:id="rId14"/>
    <p:sldId id="284" r:id="rId15"/>
    <p:sldId id="292" r:id="rId16"/>
    <p:sldId id="285" r:id="rId17"/>
    <p:sldId id="283" r:id="rId18"/>
    <p:sldId id="293" r:id="rId19"/>
    <p:sldId id="295" r:id="rId20"/>
    <p:sldId id="297" r:id="rId21"/>
    <p:sldId id="296" r:id="rId22"/>
    <p:sldId id="25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6A1"/>
    <a:srgbClr val="002A7F"/>
    <a:srgbClr val="0224BE"/>
    <a:srgbClr val="0432FF"/>
    <a:srgbClr val="0118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26" autoAdjust="0"/>
    <p:restoredTop sz="94201"/>
  </p:normalViewPr>
  <p:slideViewPr>
    <p:cSldViewPr snapToGrid="0">
      <p:cViewPr>
        <p:scale>
          <a:sx n="130" d="100"/>
          <a:sy n="130" d="100"/>
        </p:scale>
        <p:origin x="1736" y="3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140D70-0311-4CA4-B8C6-DCF22F6E3356}" type="datetimeFigureOut">
              <a:rPr lang="en-GB" smtClean="0"/>
              <a:t>08/05/2026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29F6DE-FB09-49A1-AFB9-7A6326108419}" type="slidenum">
              <a:rPr lang="en-GB" smtClean="0"/>
              <a:t>‹#›</a:t>
            </a:fld>
            <a:endParaRPr lang="en-GB"/>
          </a:p>
        </p:txBody>
      </p:sp>
    </p:spTree>
    <p:extLst>
      <p:ext uri="{BB962C8B-B14F-4D97-AF65-F5344CB8AC3E}">
        <p14:creationId xmlns:p14="http://schemas.microsoft.com/office/powerpoint/2010/main" val="814754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29F6DE-FB09-49A1-AFB9-7A6326108419}" type="slidenum">
              <a:rPr lang="en-GB" smtClean="0"/>
              <a:t>2</a:t>
            </a:fld>
            <a:endParaRPr lang="en-GB"/>
          </a:p>
        </p:txBody>
      </p:sp>
    </p:spTree>
    <p:extLst>
      <p:ext uri="{BB962C8B-B14F-4D97-AF65-F5344CB8AC3E}">
        <p14:creationId xmlns:p14="http://schemas.microsoft.com/office/powerpoint/2010/main" val="5087435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1BFFEC-76FF-3B96-8F98-0CB3B4B23870}"/>
              </a:ext>
            </a:extLst>
          </p:cNvPr>
          <p:cNvSpPr>
            <a:spLocks noGrp="1"/>
          </p:cNvSpPr>
          <p:nvPr>
            <p:ph type="ftr" sz="quarter" idx="11"/>
          </p:nvPr>
        </p:nvSpPr>
        <p:spPr>
          <a:xfrm>
            <a:off x="4038600" y="6356350"/>
            <a:ext cx="4294910" cy="365125"/>
          </a:xfrm>
        </p:spPr>
        <p:txBody>
          <a:bodyPr/>
          <a:lstStyle/>
          <a:p>
            <a:r>
              <a:rPr lang="de-DE"/>
              <a:t>© Albert, Dowson &amp; Lomax 2025 https://www.goodfellowpublishers.com/culturalrisk</a:t>
            </a:r>
            <a:endParaRPr lang="en-GB" dirty="0"/>
          </a:p>
        </p:txBody>
      </p:sp>
      <p:pic>
        <p:nvPicPr>
          <p:cNvPr id="10" name="Picture 9">
            <a:extLst>
              <a:ext uri="{FF2B5EF4-FFF2-40B4-BE49-F238E27FC236}">
                <a16:creationId xmlns:a16="http://schemas.microsoft.com/office/drawing/2014/main" id="{8E3CECA4-B23D-6B1D-17AB-84EC549134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84002" y="484406"/>
            <a:ext cx="3171297" cy="4484758"/>
          </a:xfrm>
          <a:prstGeom prst="rect">
            <a:avLst/>
          </a:prstGeom>
        </p:spPr>
      </p:pic>
      <p:sp>
        <p:nvSpPr>
          <p:cNvPr id="11" name="TextBox 10">
            <a:extLst>
              <a:ext uri="{FF2B5EF4-FFF2-40B4-BE49-F238E27FC236}">
                <a16:creationId xmlns:a16="http://schemas.microsoft.com/office/drawing/2014/main" id="{BC4E2C80-2DC8-1FC4-0AC9-22B23191D261}"/>
              </a:ext>
            </a:extLst>
          </p:cNvPr>
          <p:cNvSpPr txBox="1"/>
          <p:nvPr userDrawn="1"/>
        </p:nvSpPr>
        <p:spPr>
          <a:xfrm>
            <a:off x="6022104" y="406405"/>
            <a:ext cx="4355573" cy="4090720"/>
          </a:xfrm>
          <a:prstGeom prst="rect">
            <a:avLst/>
          </a:prstGeom>
          <a:noFill/>
        </p:spPr>
        <p:txBody>
          <a:bodyPr wrap="square" rtlCol="0">
            <a:spAutoFit/>
          </a:bodyPr>
          <a:lstStyle/>
          <a:p>
            <a:r>
              <a:rPr lang="en-US" sz="3200" dirty="0">
                <a:latin typeface="Arial Black" panose="020B0A04020102020204" pitchFamily="34" charset="0"/>
              </a:rPr>
              <a:t>Cultural Risk Assessment in Events: Achieving Equity, Diversity and Inclusivity</a:t>
            </a:r>
          </a:p>
          <a:p>
            <a:endParaRPr lang="en-US" dirty="0">
              <a:latin typeface="Arial Black" panose="020B0A04020102020204" pitchFamily="34" charset="0"/>
            </a:endParaRPr>
          </a:p>
          <a:p>
            <a:r>
              <a:rPr lang="en-US" sz="2400" dirty="0">
                <a:latin typeface="Arial Black" panose="020B0A04020102020204" pitchFamily="34" charset="0"/>
              </a:rPr>
              <a:t>By Bernadette Albert, Ruth Dowson and</a:t>
            </a:r>
          </a:p>
          <a:p>
            <a:r>
              <a:rPr lang="en-US" sz="2400" dirty="0">
                <a:latin typeface="Arial Black" panose="020B0A04020102020204" pitchFamily="34" charset="0"/>
              </a:rPr>
              <a:t>Dan Lomax</a:t>
            </a:r>
            <a:endParaRPr lang="en-GB" sz="2400" dirty="0">
              <a:latin typeface="Arial Black" panose="020B0A04020102020204" pitchFamily="34" charset="0"/>
            </a:endParaRPr>
          </a:p>
        </p:txBody>
      </p:sp>
      <p:pic>
        <p:nvPicPr>
          <p:cNvPr id="13" name="Picture 12">
            <a:extLst>
              <a:ext uri="{FF2B5EF4-FFF2-40B4-BE49-F238E27FC236}">
                <a16:creationId xmlns:a16="http://schemas.microsoft.com/office/drawing/2014/main" id="{4F7AF127-34F4-196F-BDF5-C478AF4B98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0338" y="5498497"/>
            <a:ext cx="1161371" cy="1161371"/>
          </a:xfrm>
          <a:prstGeom prst="rect">
            <a:avLst/>
          </a:prstGeom>
        </p:spPr>
      </p:pic>
      <p:pic>
        <p:nvPicPr>
          <p:cNvPr id="14" name="Picture 13">
            <a:extLst>
              <a:ext uri="{FF2B5EF4-FFF2-40B4-BE49-F238E27FC236}">
                <a16:creationId xmlns:a16="http://schemas.microsoft.com/office/drawing/2014/main" id="{03E6C3A2-C887-059E-55AF-013456A826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20401" y="5498497"/>
            <a:ext cx="1161371" cy="1161371"/>
          </a:xfrm>
          <a:prstGeom prst="rect">
            <a:avLst/>
          </a:prstGeom>
        </p:spPr>
      </p:pic>
      <p:sp>
        <p:nvSpPr>
          <p:cNvPr id="16" name="TextBox 15">
            <a:extLst>
              <a:ext uri="{FF2B5EF4-FFF2-40B4-BE49-F238E27FC236}">
                <a16:creationId xmlns:a16="http://schemas.microsoft.com/office/drawing/2014/main" id="{D26D4FDD-F168-16F4-1994-6139EA124286}"/>
              </a:ext>
            </a:extLst>
          </p:cNvPr>
          <p:cNvSpPr txBox="1"/>
          <p:nvPr userDrawn="1"/>
        </p:nvSpPr>
        <p:spPr>
          <a:xfrm>
            <a:off x="5664509" y="4385538"/>
            <a:ext cx="5126182" cy="323165"/>
          </a:xfrm>
          <a:prstGeom prst="rect">
            <a:avLst/>
          </a:prstGeom>
          <a:noFill/>
        </p:spPr>
        <p:txBody>
          <a:bodyPr wrap="square" rtlCol="0">
            <a:spAutoFit/>
          </a:bodyPr>
          <a:lstStyle/>
          <a:p>
            <a:pPr algn="ctr"/>
            <a:r>
              <a:rPr lang="en-US" sz="1500" b="1" dirty="0"/>
              <a:t>Scan the QR code below to see the book’s webpage </a:t>
            </a:r>
            <a:endParaRPr lang="en-GB" sz="1500" b="1" dirty="0"/>
          </a:p>
        </p:txBody>
      </p:sp>
      <p:pic>
        <p:nvPicPr>
          <p:cNvPr id="18" name="Picture 17">
            <a:extLst>
              <a:ext uri="{FF2B5EF4-FFF2-40B4-BE49-F238E27FC236}">
                <a16:creationId xmlns:a16="http://schemas.microsoft.com/office/drawing/2014/main" id="{67BE826D-D9FD-D31A-F768-E4B6438CC913}"/>
              </a:ext>
            </a:extLst>
          </p:cNvPr>
          <p:cNvPicPr>
            <a:picLocks noChangeAspect="1"/>
          </p:cNvPicPr>
          <p:nvPr userDrawn="1"/>
        </p:nvPicPr>
        <p:blipFill>
          <a:blip r:embed="rId4"/>
          <a:stretch>
            <a:fillRect/>
          </a:stretch>
        </p:blipFill>
        <p:spPr>
          <a:xfrm>
            <a:off x="9108126" y="4709687"/>
            <a:ext cx="1448781" cy="1369495"/>
          </a:xfrm>
          <a:prstGeom prst="rect">
            <a:avLst/>
          </a:prstGeom>
        </p:spPr>
      </p:pic>
    </p:spTree>
    <p:extLst>
      <p:ext uri="{BB962C8B-B14F-4D97-AF65-F5344CB8AC3E}">
        <p14:creationId xmlns:p14="http://schemas.microsoft.com/office/powerpoint/2010/main" val="2754900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109222FA-372B-E717-1094-79523AC28A9A}"/>
              </a:ext>
            </a:extLst>
          </p:cNvPr>
          <p:cNvSpPr>
            <a:spLocks noGrp="1"/>
          </p:cNvSpPr>
          <p:nvPr>
            <p:ph type="ftr" sz="quarter" idx="11"/>
          </p:nvPr>
        </p:nvSpPr>
        <p:spPr>
          <a:xfrm>
            <a:off x="4038600" y="6356350"/>
            <a:ext cx="4294910" cy="365125"/>
          </a:xfrm>
        </p:spPr>
        <p:txBody>
          <a:bodyPr/>
          <a:lstStyle/>
          <a:p>
            <a:r>
              <a:rPr lang="de-DE"/>
              <a:t>© Albert, Dowson &amp; Lomax 2025 https://www.goodfellowpublishers.com/culturalrisk</a:t>
            </a:r>
            <a:endParaRPr lang="en-GB" dirty="0"/>
          </a:p>
        </p:txBody>
      </p:sp>
    </p:spTree>
    <p:extLst>
      <p:ext uri="{BB962C8B-B14F-4D97-AF65-F5344CB8AC3E}">
        <p14:creationId xmlns:p14="http://schemas.microsoft.com/office/powerpoint/2010/main" val="2840980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754FD-4203-588B-DF20-C795E460911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6BD7D5A-AD9C-9EE8-B969-A0F11862CC5C}"/>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FD855B-0D1F-5205-509D-0D005B575481}"/>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5" name="Footer Placeholder 4">
            <a:extLst>
              <a:ext uri="{FF2B5EF4-FFF2-40B4-BE49-F238E27FC236}">
                <a16:creationId xmlns:a16="http://schemas.microsoft.com/office/drawing/2014/main" id="{CFB88772-7D0C-CD18-E28C-8364497668BB}"/>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CD511D70-1E35-CF64-157B-2A6D7CA29D1E}"/>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462724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F46BB-B600-6B89-4E54-462AD9C9580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D8FACA6-CEF5-700C-8034-ED7506993A67}"/>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816A3F2-957F-C657-E895-EC62E6FDAE57}"/>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F3733A1-AECB-AA0E-010F-C00F96CAF1BE}"/>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6" name="Footer Placeholder 5">
            <a:extLst>
              <a:ext uri="{FF2B5EF4-FFF2-40B4-BE49-F238E27FC236}">
                <a16:creationId xmlns:a16="http://schemas.microsoft.com/office/drawing/2014/main" id="{BBE7D21D-072D-F06B-A3D0-9B724097067C}"/>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E84F24FF-2038-BCDC-C0F9-EBC6012787CB}"/>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2623621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07288-5585-9089-4266-37FF1A45B5F1}"/>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CEE4F7D-842B-FB19-812F-321FD6107B7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9CD9BB-E779-F5D9-B51B-EE57A32ED349}"/>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9EF1810-19F1-BB09-A366-A96B48929E3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68FA72-5AC4-0886-FC89-B4C3AC06EDE5}"/>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22A753A-43A9-EE7C-94E3-CC300C158B26}"/>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8" name="Footer Placeholder 7">
            <a:extLst>
              <a:ext uri="{FF2B5EF4-FFF2-40B4-BE49-F238E27FC236}">
                <a16:creationId xmlns:a16="http://schemas.microsoft.com/office/drawing/2014/main" id="{806C3178-6748-3964-F4FB-9188820DE17A}"/>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9" name="Slide Number Placeholder 8">
            <a:extLst>
              <a:ext uri="{FF2B5EF4-FFF2-40B4-BE49-F238E27FC236}">
                <a16:creationId xmlns:a16="http://schemas.microsoft.com/office/drawing/2014/main" id="{AFA67FC6-F788-D86D-E207-DF2BA4A8CEC4}"/>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3265956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631C4-2626-C368-4634-0B2D08BE853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DAF3CB3-5F3D-13DA-D79C-6E05D2F7F2F9}"/>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4" name="Footer Placeholder 3">
            <a:extLst>
              <a:ext uri="{FF2B5EF4-FFF2-40B4-BE49-F238E27FC236}">
                <a16:creationId xmlns:a16="http://schemas.microsoft.com/office/drawing/2014/main" id="{F8510F4B-D84C-2FE1-46E2-90FE7D8803F1}"/>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5" name="Slide Number Placeholder 4">
            <a:extLst>
              <a:ext uri="{FF2B5EF4-FFF2-40B4-BE49-F238E27FC236}">
                <a16:creationId xmlns:a16="http://schemas.microsoft.com/office/drawing/2014/main" id="{0D420BF0-B32E-4098-E64D-6F448EC17B02}"/>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504876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E61985-652C-6A40-BC3A-B27D7191376C}"/>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3" name="Footer Placeholder 2">
            <a:extLst>
              <a:ext uri="{FF2B5EF4-FFF2-40B4-BE49-F238E27FC236}">
                <a16:creationId xmlns:a16="http://schemas.microsoft.com/office/drawing/2014/main" id="{3C878F62-6C81-6645-5EB4-6C5A77776E44}"/>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4" name="Slide Number Placeholder 3">
            <a:extLst>
              <a:ext uri="{FF2B5EF4-FFF2-40B4-BE49-F238E27FC236}">
                <a16:creationId xmlns:a16="http://schemas.microsoft.com/office/drawing/2014/main" id="{4874BDB4-7666-10F2-1D54-BB2204C8EF79}"/>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2315487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EC120-E4A5-3603-56FC-3D5F1EEEDA9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71DD208-AE01-1218-21DA-A60A10B29E13}"/>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4587362-A06A-E5B2-9748-EE51DE713C5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9DC982-A1DB-DD16-DACA-A0D2774FED6E}"/>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6" name="Footer Placeholder 5">
            <a:extLst>
              <a:ext uri="{FF2B5EF4-FFF2-40B4-BE49-F238E27FC236}">
                <a16:creationId xmlns:a16="http://schemas.microsoft.com/office/drawing/2014/main" id="{6512F3D7-7430-6A5C-7A48-45F2F61611E7}"/>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D1539D24-D63E-1317-3810-8DE7AE74C1A0}"/>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284985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76FC-B21D-2278-8093-BA0DB74AA92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01818D3-5705-3965-05AC-94088161BF5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7565DAE-7A82-ADCC-8285-7F61D68ECC0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FD58C9-52E7-1036-4B8F-3368A7DEFD99}"/>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6" name="Footer Placeholder 5">
            <a:extLst>
              <a:ext uri="{FF2B5EF4-FFF2-40B4-BE49-F238E27FC236}">
                <a16:creationId xmlns:a16="http://schemas.microsoft.com/office/drawing/2014/main" id="{16743B6D-CEC4-FCE3-F2EA-EEE5C05318B8}"/>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2C658272-A177-46F3-9D53-B4C8DECB4CB7}"/>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204628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6863D-1893-35DC-CEF6-96FCFAF7989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2CD86C3-3E86-D614-912D-79B0426D468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18147E-AB4C-D3A6-E971-4BAFDCEA46EA}"/>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5" name="Footer Placeholder 4">
            <a:extLst>
              <a:ext uri="{FF2B5EF4-FFF2-40B4-BE49-F238E27FC236}">
                <a16:creationId xmlns:a16="http://schemas.microsoft.com/office/drawing/2014/main" id="{41C1C1C9-8E57-CD05-FEB0-96976F7EB69D}"/>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BFC3B9FF-1B5B-D677-7ED2-9CC0EF68F761}"/>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4170906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0A0EFD-E5BB-BC44-1B93-9CDC9182651A}"/>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1C9A37E-5D84-B191-07B1-82A5A4E92A65}"/>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9CC8D4-19F9-688E-F557-CD900FFF6EF4}"/>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5" name="Footer Placeholder 4">
            <a:extLst>
              <a:ext uri="{FF2B5EF4-FFF2-40B4-BE49-F238E27FC236}">
                <a16:creationId xmlns:a16="http://schemas.microsoft.com/office/drawing/2014/main" id="{9B289A4A-C82A-F098-4255-384AE53A2A1F}"/>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B35A4CF2-08CC-DAAC-4E04-F07C8BB78241}"/>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39702720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365AD-F468-0A0D-7421-7B50103F0F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7AD323C-37B6-E376-0068-D0DE8869D7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E91400A-CFB2-79A5-D67F-12BB9EF4D562}"/>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C9034958-94B7-BDE5-0393-B2B14C888845}"/>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4B0CE019-2E4C-C1F6-4C65-62B85DC447AF}"/>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39970218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839C9-5D46-3F74-CA48-2D4CE85F924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4788E0E-957E-E19F-8231-F8F9D92B05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115AE2-07CC-08E4-FA02-291B60F362C6}"/>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8002D8AB-2A69-674B-2D18-6AA456771120}"/>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1BB94BA1-FE04-8809-08C0-6E7F0C4D1A10}"/>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1261479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FFE25-517F-2D64-CF96-156A3CA3E2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3C1CD7D-299D-56CA-7B26-1FCAC6D4D98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FBCF90-7EC3-76CE-551C-A882ABA23D21}"/>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44521A10-4526-3228-6DA8-5589523CF0F6}"/>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5A4E5657-5FC0-4A16-9155-8FC439262202}"/>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29120322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6EFC2-B9E1-57AD-33A8-C0EF4031DD7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A92A9A9-79B7-D270-CD75-905706BEC0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65AD831-4C64-7180-BD9F-2E07DF30DE1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AC228C4-C49A-645B-9471-26DEFF118C57}"/>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967974CB-B2C2-C7F3-3C7A-D7264F45D45B}"/>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36E57515-FBBD-A69C-C5E5-8B198E956116}"/>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1800147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9B5CB-2CCA-2FDC-19BA-A2DAF6FED6B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AE94133-2A21-9545-9F21-6671C1887E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C1B636-2C04-2CBA-8397-3854B7CAFB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8EA9DD5-AE7C-5986-733E-9C4233C157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0D0F08-51D8-E752-DF19-B3E4789946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114AE9E-2F84-62A0-8E7F-53C9774BEC6F}"/>
              </a:ext>
            </a:extLst>
          </p:cNvPr>
          <p:cNvSpPr>
            <a:spLocks noGrp="1"/>
          </p:cNvSpPr>
          <p:nvPr>
            <p:ph type="dt" sz="half" idx="10"/>
          </p:nvPr>
        </p:nvSpPr>
        <p:spPr/>
        <p:txBody>
          <a:bodyPr/>
          <a:lstStyle/>
          <a:p>
            <a:endParaRPr lang="en-GB"/>
          </a:p>
        </p:txBody>
      </p:sp>
      <p:sp>
        <p:nvSpPr>
          <p:cNvPr id="8" name="Footer Placeholder 7">
            <a:extLst>
              <a:ext uri="{FF2B5EF4-FFF2-40B4-BE49-F238E27FC236}">
                <a16:creationId xmlns:a16="http://schemas.microsoft.com/office/drawing/2014/main" id="{F4F175A6-AF8A-735A-02EF-D90AE22AB8B3}"/>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9" name="Slide Number Placeholder 8">
            <a:extLst>
              <a:ext uri="{FF2B5EF4-FFF2-40B4-BE49-F238E27FC236}">
                <a16:creationId xmlns:a16="http://schemas.microsoft.com/office/drawing/2014/main" id="{A0A2C2BC-A9AC-EDC0-4E44-65459A386E05}"/>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1641774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58915-E9FC-86F2-8134-F1FAD182351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C7009B3-FDC3-3E99-C990-EA239634B7CB}"/>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30164668-8407-5528-D004-3009C5F18933}"/>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5" name="Slide Number Placeholder 4">
            <a:extLst>
              <a:ext uri="{FF2B5EF4-FFF2-40B4-BE49-F238E27FC236}">
                <a16:creationId xmlns:a16="http://schemas.microsoft.com/office/drawing/2014/main" id="{BF6131F6-96BD-68F4-B783-ECE837F41E9E}"/>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32685487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B26FE9-9DF9-ABCE-611E-7BFEB3E0C509}"/>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02133D03-2D51-309F-D525-6439CD23D931}"/>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4" name="Slide Number Placeholder 3">
            <a:extLst>
              <a:ext uri="{FF2B5EF4-FFF2-40B4-BE49-F238E27FC236}">
                <a16:creationId xmlns:a16="http://schemas.microsoft.com/office/drawing/2014/main" id="{24DB91C5-EB0A-36D4-DEE5-F22CC0EFF363}"/>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26205481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1C0A6-BE0A-7115-85BB-B9F9CF4E8E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D228085-E193-4FC5-337C-A8B646DA98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90E2597-3561-239B-083B-380624CF55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248F6A-42F4-ACE5-4C0E-43BC3DEDDB1D}"/>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F745D384-6BE4-9502-F7D9-8299CD86D02D}"/>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EBED7B7D-BB93-B74F-F99F-6545FF99E543}"/>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12387521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22C03-5B84-C8CA-1498-E7975189E4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9C3458F-CBA0-530E-C11A-93F6FE408A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F0E67A8-9E0F-9756-B0AE-2EC441FE43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703C05-84BC-653E-A568-90D6234B8F18}"/>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B3EEAADC-AE1D-2509-32E9-E3D9A567D1C9}"/>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42738EF1-3782-6500-ECC1-C53F92D406DD}"/>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60518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404EC-C4BF-4284-09BE-7773B296F25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F2199E8-BB59-1EA0-BA22-9FBE824C8C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55ECB4-9CAB-5422-7096-E27BC5F31B62}"/>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4CE05AA3-C62B-0131-3C8C-FB60EC548A97}"/>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C20282D1-51E0-D36C-05A9-E1A27113495B}"/>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25410788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D23DA8-0292-9049-B0BA-CE088571773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F27BDB6-302F-F893-92E1-70D06BCFA6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635C612-3B8A-19E4-2C8E-73B39F299E37}"/>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A4EBF67E-0444-BFCC-AEA4-74DE7139F02D}"/>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00C6C497-8948-356F-C407-7271B9EA37BD}"/>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2573252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BEA06CD-25FD-F80F-B592-34710EE92B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GB" dirty="0"/>
              <a:t>© Albert, Dowson &amp; Lomax 2025 https://www.goodfellowpublishers.com/culturalrisk</a:t>
            </a:r>
          </a:p>
        </p:txBody>
      </p:sp>
      <p:pic>
        <p:nvPicPr>
          <p:cNvPr id="10" name="Picture 9">
            <a:extLst>
              <a:ext uri="{FF2B5EF4-FFF2-40B4-BE49-F238E27FC236}">
                <a16:creationId xmlns:a16="http://schemas.microsoft.com/office/drawing/2014/main" id="{47C4B3E9-F308-05BB-48F1-C1E1FFAF53EF}"/>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820401" y="5498497"/>
            <a:ext cx="1161371" cy="1161371"/>
          </a:xfrm>
          <a:prstGeom prst="rect">
            <a:avLst/>
          </a:prstGeom>
        </p:spPr>
      </p:pic>
      <p:pic>
        <p:nvPicPr>
          <p:cNvPr id="12" name="Picture 11">
            <a:extLst>
              <a:ext uri="{FF2B5EF4-FFF2-40B4-BE49-F238E27FC236}">
                <a16:creationId xmlns:a16="http://schemas.microsoft.com/office/drawing/2014/main" id="{2A9468B4-D57A-1D02-440D-1F852994CD37}"/>
              </a:ext>
            </a:extLst>
          </p:cNvPr>
          <p:cNvPicPr>
            <a:picLocks noChangeAspect="1"/>
          </p:cNvPicPr>
          <p:nvPr userDrawn="1"/>
        </p:nvPicPr>
        <p:blipFill>
          <a:blip r:embed="rId14"/>
          <a:stretch>
            <a:fillRect/>
          </a:stretch>
        </p:blipFill>
        <p:spPr>
          <a:xfrm>
            <a:off x="580813" y="5498497"/>
            <a:ext cx="790786" cy="1119096"/>
          </a:xfrm>
          <a:prstGeom prst="rect">
            <a:avLst/>
          </a:prstGeom>
        </p:spPr>
      </p:pic>
    </p:spTree>
    <p:extLst>
      <p:ext uri="{BB962C8B-B14F-4D97-AF65-F5344CB8AC3E}">
        <p14:creationId xmlns:p14="http://schemas.microsoft.com/office/powerpoint/2010/main" val="2587579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A6FAEC-1463-1479-AB48-1C50535573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C45F6EA-6744-3C2C-81E5-1BE09BC916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91FB1C-E15F-15BD-0FD4-6054100FCD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GB"/>
          </a:p>
        </p:txBody>
      </p:sp>
      <p:sp>
        <p:nvSpPr>
          <p:cNvPr id="5" name="Footer Placeholder 4">
            <a:extLst>
              <a:ext uri="{FF2B5EF4-FFF2-40B4-BE49-F238E27FC236}">
                <a16:creationId xmlns:a16="http://schemas.microsoft.com/office/drawing/2014/main" id="{EFCF385C-B2AA-BBF1-2E26-2A8BB5C8D4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24B97C2A-304A-6661-7948-8AA27DAAC1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5091700-9A64-4883-B22F-EA1B5650DC0D}" type="slidenum">
              <a:rPr lang="en-GB" smtClean="0"/>
              <a:t>‹#›</a:t>
            </a:fld>
            <a:endParaRPr lang="en-GB"/>
          </a:p>
        </p:txBody>
      </p:sp>
    </p:spTree>
    <p:extLst>
      <p:ext uri="{BB962C8B-B14F-4D97-AF65-F5344CB8AC3E}">
        <p14:creationId xmlns:p14="http://schemas.microsoft.com/office/powerpoint/2010/main" val="26670688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D68CE08-AE05-4244-6529-9E14C1BF03B6}"/>
              </a:ext>
            </a:extLst>
          </p:cNvPr>
          <p:cNvSpPr>
            <a:spLocks noGrp="1"/>
          </p:cNvSpPr>
          <p:nvPr>
            <p:ph type="ftr" sz="quarter" idx="11"/>
          </p:nvPr>
        </p:nvSpPr>
        <p:spPr/>
        <p:txBody>
          <a:bodyPr/>
          <a:lstStyle/>
          <a:p>
            <a:r>
              <a:rPr lang="de-DE"/>
              <a:t>© Albert, Dowson &amp; Lomax 2025 https://www.goodfellowpublishers.com/culturalrisk</a:t>
            </a:r>
            <a:endParaRPr lang="en-GB" dirty="0"/>
          </a:p>
        </p:txBody>
      </p:sp>
    </p:spTree>
    <p:extLst>
      <p:ext uri="{BB962C8B-B14F-4D97-AF65-F5344CB8AC3E}">
        <p14:creationId xmlns:p14="http://schemas.microsoft.com/office/powerpoint/2010/main" val="18034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3D646-2371-8040-ADD9-FE09D4157103}"/>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5C72CBAF-0622-D4CB-973B-98E4E2559B75}"/>
              </a:ext>
            </a:extLst>
          </p:cNvPr>
          <p:cNvSpPr>
            <a:spLocks noGrp="1"/>
          </p:cNvSpPr>
          <p:nvPr>
            <p:ph type="ftr" sz="quarter" idx="11"/>
          </p:nvPr>
        </p:nvSpPr>
        <p:spPr/>
        <p:txBody>
          <a:bodyPr/>
          <a:lstStyle/>
          <a:p>
            <a:r>
              <a:rPr lang="de-DE" dirty="0"/>
              <a:t>© Albert, Dowson &amp; Lomax 2025 https://</a:t>
            </a:r>
            <a:r>
              <a:rPr lang="de-DE" dirty="0" err="1"/>
              <a:t>www.goodfellowpublishers.com</a:t>
            </a:r>
            <a:r>
              <a:rPr lang="de-DE" dirty="0"/>
              <a:t>/</a:t>
            </a:r>
            <a:r>
              <a:rPr lang="de-DE" dirty="0" err="1"/>
              <a:t>culturalrisk</a:t>
            </a:r>
            <a:endParaRPr lang="en-GB" dirty="0"/>
          </a:p>
        </p:txBody>
      </p:sp>
      <p:sp>
        <p:nvSpPr>
          <p:cNvPr id="4" name="Rounded Rectangle 3">
            <a:extLst>
              <a:ext uri="{FF2B5EF4-FFF2-40B4-BE49-F238E27FC236}">
                <a16:creationId xmlns:a16="http://schemas.microsoft.com/office/drawing/2014/main" id="{8FA7C3F8-E699-6607-D589-81C7ECF40FE1}"/>
              </a:ext>
            </a:extLst>
          </p:cNvPr>
          <p:cNvSpPr/>
          <p:nvPr/>
        </p:nvSpPr>
        <p:spPr>
          <a:xfrm>
            <a:off x="1491172" y="743434"/>
            <a:ext cx="4407441" cy="457200"/>
          </a:xfrm>
          <a:prstGeom prst="roundRect">
            <a:avLst>
              <a:gd name="adj" fmla="val 8853"/>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Part A: Core Concepts</a:t>
            </a:r>
          </a:p>
        </p:txBody>
      </p:sp>
      <p:sp>
        <p:nvSpPr>
          <p:cNvPr id="5" name="Rounded Rectangle 4">
            <a:extLst>
              <a:ext uri="{FF2B5EF4-FFF2-40B4-BE49-F238E27FC236}">
                <a16:creationId xmlns:a16="http://schemas.microsoft.com/office/drawing/2014/main" id="{64FE3F6D-211D-FDC7-8726-4898725B080D}"/>
              </a:ext>
            </a:extLst>
          </p:cNvPr>
          <p:cNvSpPr/>
          <p:nvPr/>
        </p:nvSpPr>
        <p:spPr>
          <a:xfrm>
            <a:off x="1491172" y="235658"/>
            <a:ext cx="4404098"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1: 	Introduction</a:t>
            </a:r>
          </a:p>
        </p:txBody>
      </p:sp>
      <p:sp>
        <p:nvSpPr>
          <p:cNvPr id="10" name="Rounded Rectangle 9">
            <a:extLst>
              <a:ext uri="{FF2B5EF4-FFF2-40B4-BE49-F238E27FC236}">
                <a16:creationId xmlns:a16="http://schemas.microsoft.com/office/drawing/2014/main" id="{E8628E2E-D1EF-63E0-CF9F-D2AE1A104848}"/>
              </a:ext>
            </a:extLst>
          </p:cNvPr>
          <p:cNvSpPr/>
          <p:nvPr/>
        </p:nvSpPr>
        <p:spPr>
          <a:xfrm>
            <a:off x="1491172" y="1237927"/>
            <a:ext cx="4407441"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2: 	</a:t>
            </a:r>
          </a:p>
        </p:txBody>
      </p:sp>
      <p:sp>
        <p:nvSpPr>
          <p:cNvPr id="11" name="Rounded Rectangle 10">
            <a:extLst>
              <a:ext uri="{FF2B5EF4-FFF2-40B4-BE49-F238E27FC236}">
                <a16:creationId xmlns:a16="http://schemas.microsoft.com/office/drawing/2014/main" id="{F0E9F534-CFE2-8030-6F9F-17E1485C1173}"/>
              </a:ext>
            </a:extLst>
          </p:cNvPr>
          <p:cNvSpPr/>
          <p:nvPr/>
        </p:nvSpPr>
        <p:spPr>
          <a:xfrm>
            <a:off x="1491172" y="1726380"/>
            <a:ext cx="4407441"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3: 	Cultural Risk – EEDI and Bias</a:t>
            </a:r>
          </a:p>
        </p:txBody>
      </p:sp>
      <p:sp>
        <p:nvSpPr>
          <p:cNvPr id="12" name="Rounded Rectangle 11">
            <a:extLst>
              <a:ext uri="{FF2B5EF4-FFF2-40B4-BE49-F238E27FC236}">
                <a16:creationId xmlns:a16="http://schemas.microsoft.com/office/drawing/2014/main" id="{E867241C-AB73-A822-5546-FA3BAF3745A3}"/>
              </a:ext>
            </a:extLst>
          </p:cNvPr>
          <p:cNvSpPr/>
          <p:nvPr/>
        </p:nvSpPr>
        <p:spPr>
          <a:xfrm>
            <a:off x="1491172" y="2216931"/>
            <a:ext cx="4407441"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4: 	The Science of Inclusion and Bias</a:t>
            </a:r>
          </a:p>
        </p:txBody>
      </p:sp>
      <p:sp>
        <p:nvSpPr>
          <p:cNvPr id="13" name="Rounded Rectangle 12">
            <a:extLst>
              <a:ext uri="{FF2B5EF4-FFF2-40B4-BE49-F238E27FC236}">
                <a16:creationId xmlns:a16="http://schemas.microsoft.com/office/drawing/2014/main" id="{0A73C803-98CB-D50B-A97D-AF33621FB4F9}"/>
              </a:ext>
            </a:extLst>
          </p:cNvPr>
          <p:cNvSpPr/>
          <p:nvPr/>
        </p:nvSpPr>
        <p:spPr>
          <a:xfrm>
            <a:off x="1491172" y="2709025"/>
            <a:ext cx="4404099"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5: 	Culture</a:t>
            </a:r>
          </a:p>
        </p:txBody>
      </p:sp>
      <p:sp>
        <p:nvSpPr>
          <p:cNvPr id="14" name="Rounded Rectangle 13">
            <a:extLst>
              <a:ext uri="{FF2B5EF4-FFF2-40B4-BE49-F238E27FC236}">
                <a16:creationId xmlns:a16="http://schemas.microsoft.com/office/drawing/2014/main" id="{65668213-90C4-CE9D-5E20-2F60B8F7984B}"/>
              </a:ext>
            </a:extLst>
          </p:cNvPr>
          <p:cNvSpPr/>
          <p:nvPr/>
        </p:nvSpPr>
        <p:spPr>
          <a:xfrm>
            <a:off x="1491172" y="3205536"/>
            <a:ext cx="4404099"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6: 	Theories and Frameworks</a:t>
            </a:r>
          </a:p>
        </p:txBody>
      </p:sp>
      <p:sp>
        <p:nvSpPr>
          <p:cNvPr id="15" name="Rounded Rectangle 14">
            <a:extLst>
              <a:ext uri="{FF2B5EF4-FFF2-40B4-BE49-F238E27FC236}">
                <a16:creationId xmlns:a16="http://schemas.microsoft.com/office/drawing/2014/main" id="{0160959E-C0C9-14F0-BBCD-C2243E61EC8B}"/>
              </a:ext>
            </a:extLst>
          </p:cNvPr>
          <p:cNvSpPr/>
          <p:nvPr/>
        </p:nvSpPr>
        <p:spPr>
          <a:xfrm>
            <a:off x="1491172" y="3696829"/>
            <a:ext cx="4404098"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7: 	Cultural Intelligence (CQ)</a:t>
            </a:r>
          </a:p>
        </p:txBody>
      </p:sp>
      <p:sp>
        <p:nvSpPr>
          <p:cNvPr id="16" name="Rounded Rectangle 15">
            <a:extLst>
              <a:ext uri="{FF2B5EF4-FFF2-40B4-BE49-F238E27FC236}">
                <a16:creationId xmlns:a16="http://schemas.microsoft.com/office/drawing/2014/main" id="{BED99612-DC2D-92B9-3A95-B5A13A0C2393}"/>
              </a:ext>
            </a:extLst>
          </p:cNvPr>
          <p:cNvSpPr/>
          <p:nvPr/>
        </p:nvSpPr>
        <p:spPr>
          <a:xfrm>
            <a:off x="2416606" y="1235440"/>
            <a:ext cx="3488426"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Rationale, Scope and Background of Cultural Risk Assessment and CIERA</a:t>
            </a:r>
          </a:p>
        </p:txBody>
      </p:sp>
      <p:sp>
        <p:nvSpPr>
          <p:cNvPr id="17" name="Rounded Rectangle 16">
            <a:extLst>
              <a:ext uri="{FF2B5EF4-FFF2-40B4-BE49-F238E27FC236}">
                <a16:creationId xmlns:a16="http://schemas.microsoft.com/office/drawing/2014/main" id="{A3175BB9-487F-22BC-2434-334F1D43A762}"/>
              </a:ext>
            </a:extLst>
          </p:cNvPr>
          <p:cNvSpPr/>
          <p:nvPr/>
        </p:nvSpPr>
        <p:spPr>
          <a:xfrm>
            <a:off x="6287382" y="747341"/>
            <a:ext cx="4413436" cy="460135"/>
          </a:xfrm>
          <a:prstGeom prst="roundRect">
            <a:avLst>
              <a:gd name="adj" fmla="val 8853"/>
            </a:avLst>
          </a:prstGeom>
          <a:solidFill>
            <a:srgbClr val="002A7F"/>
          </a:solidFill>
          <a:ln>
            <a:solidFill>
              <a:srgbClr val="002A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Part B: The Practicalities</a:t>
            </a:r>
          </a:p>
        </p:txBody>
      </p:sp>
      <p:sp>
        <p:nvSpPr>
          <p:cNvPr id="18" name="Rounded Rectangle 17">
            <a:extLst>
              <a:ext uri="{FF2B5EF4-FFF2-40B4-BE49-F238E27FC236}">
                <a16:creationId xmlns:a16="http://schemas.microsoft.com/office/drawing/2014/main" id="{6B6137F1-45A3-F956-068B-43320C199E84}"/>
              </a:ext>
            </a:extLst>
          </p:cNvPr>
          <p:cNvSpPr/>
          <p:nvPr/>
        </p:nvSpPr>
        <p:spPr>
          <a:xfrm>
            <a:off x="6287381" y="1247115"/>
            <a:ext cx="4413436" cy="453153"/>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8: 	</a:t>
            </a:r>
          </a:p>
        </p:txBody>
      </p:sp>
      <p:sp>
        <p:nvSpPr>
          <p:cNvPr id="19" name="Rounded Rectangle 18">
            <a:extLst>
              <a:ext uri="{FF2B5EF4-FFF2-40B4-BE49-F238E27FC236}">
                <a16:creationId xmlns:a16="http://schemas.microsoft.com/office/drawing/2014/main" id="{A447B7A6-5792-095B-186B-845856834406}"/>
              </a:ext>
            </a:extLst>
          </p:cNvPr>
          <p:cNvSpPr/>
          <p:nvPr/>
        </p:nvSpPr>
        <p:spPr>
          <a:xfrm>
            <a:off x="6287381" y="1736493"/>
            <a:ext cx="4413436" cy="456937"/>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9: 	</a:t>
            </a:r>
          </a:p>
        </p:txBody>
      </p:sp>
      <p:sp>
        <p:nvSpPr>
          <p:cNvPr id="20" name="Rounded Rectangle 19">
            <a:extLst>
              <a:ext uri="{FF2B5EF4-FFF2-40B4-BE49-F238E27FC236}">
                <a16:creationId xmlns:a16="http://schemas.microsoft.com/office/drawing/2014/main" id="{3426E115-0772-A0B0-D9BF-387AF1221897}"/>
              </a:ext>
            </a:extLst>
          </p:cNvPr>
          <p:cNvSpPr/>
          <p:nvPr/>
        </p:nvSpPr>
        <p:spPr>
          <a:xfrm>
            <a:off x="6293376" y="2225686"/>
            <a:ext cx="4407440" cy="452354"/>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10: 	</a:t>
            </a:r>
          </a:p>
        </p:txBody>
      </p:sp>
      <p:sp>
        <p:nvSpPr>
          <p:cNvPr id="21" name="Rounded Rectangle 20">
            <a:extLst>
              <a:ext uri="{FF2B5EF4-FFF2-40B4-BE49-F238E27FC236}">
                <a16:creationId xmlns:a16="http://schemas.microsoft.com/office/drawing/2014/main" id="{B4071F51-EDA4-9B34-8C4A-0B3E1B7FB66B}"/>
              </a:ext>
            </a:extLst>
          </p:cNvPr>
          <p:cNvSpPr/>
          <p:nvPr/>
        </p:nvSpPr>
        <p:spPr>
          <a:xfrm>
            <a:off x="6296717" y="2710297"/>
            <a:ext cx="4404099" cy="455064"/>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11: 	</a:t>
            </a:r>
          </a:p>
        </p:txBody>
      </p:sp>
      <p:sp>
        <p:nvSpPr>
          <p:cNvPr id="22" name="Rounded Rectangle 21">
            <a:extLst>
              <a:ext uri="{FF2B5EF4-FFF2-40B4-BE49-F238E27FC236}">
                <a16:creationId xmlns:a16="http://schemas.microsoft.com/office/drawing/2014/main" id="{2B6CFD98-28E8-5FCE-36CD-8AFF5027953C}"/>
              </a:ext>
            </a:extLst>
          </p:cNvPr>
          <p:cNvSpPr/>
          <p:nvPr/>
        </p:nvSpPr>
        <p:spPr>
          <a:xfrm>
            <a:off x="6296717" y="3209444"/>
            <a:ext cx="4404099" cy="457200"/>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12: </a:t>
            </a:r>
          </a:p>
        </p:txBody>
      </p:sp>
      <p:sp>
        <p:nvSpPr>
          <p:cNvPr id="23" name="Rounded Rectangle 22">
            <a:extLst>
              <a:ext uri="{FF2B5EF4-FFF2-40B4-BE49-F238E27FC236}">
                <a16:creationId xmlns:a16="http://schemas.microsoft.com/office/drawing/2014/main" id="{2970EF47-6584-A24C-B74D-8C44FE46A235}"/>
              </a:ext>
            </a:extLst>
          </p:cNvPr>
          <p:cNvSpPr/>
          <p:nvPr/>
        </p:nvSpPr>
        <p:spPr>
          <a:xfrm>
            <a:off x="6296717" y="3701675"/>
            <a:ext cx="4404098" cy="452354"/>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13: 	</a:t>
            </a:r>
          </a:p>
        </p:txBody>
      </p:sp>
      <p:sp>
        <p:nvSpPr>
          <p:cNvPr id="24" name="Rounded Rectangle 23">
            <a:extLst>
              <a:ext uri="{FF2B5EF4-FFF2-40B4-BE49-F238E27FC236}">
                <a16:creationId xmlns:a16="http://schemas.microsoft.com/office/drawing/2014/main" id="{2E42F492-656D-7168-620F-1E8DF5A08DDB}"/>
              </a:ext>
            </a:extLst>
          </p:cNvPr>
          <p:cNvSpPr/>
          <p:nvPr/>
        </p:nvSpPr>
        <p:spPr>
          <a:xfrm>
            <a:off x="7182218" y="1733952"/>
            <a:ext cx="2800709"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Activating Theory -  </a:t>
            </a:r>
          </a:p>
          <a:p>
            <a:r>
              <a:rPr lang="en-US" sz="1200" dirty="0"/>
              <a:t>England and Wales Cricket Board</a:t>
            </a:r>
          </a:p>
        </p:txBody>
      </p:sp>
      <p:sp>
        <p:nvSpPr>
          <p:cNvPr id="25" name="Rounded Rectangle 24">
            <a:extLst>
              <a:ext uri="{FF2B5EF4-FFF2-40B4-BE49-F238E27FC236}">
                <a16:creationId xmlns:a16="http://schemas.microsoft.com/office/drawing/2014/main" id="{4AA747A4-A9F1-2D4D-0B4B-C71E6B1CEA6C}"/>
              </a:ext>
            </a:extLst>
          </p:cNvPr>
          <p:cNvSpPr/>
          <p:nvPr/>
        </p:nvSpPr>
        <p:spPr>
          <a:xfrm>
            <a:off x="7182219" y="1251559"/>
            <a:ext cx="3403948"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GB" sz="1200" dirty="0"/>
              <a:t>Cultural Risk Assessment &amp; The Cultural Inclusivity and Equity Risk Assessment (</a:t>
            </a:r>
            <a:r>
              <a:rPr lang="en-US" sz="1200" dirty="0"/>
              <a:t>CIERA)</a:t>
            </a:r>
          </a:p>
        </p:txBody>
      </p:sp>
      <p:sp>
        <p:nvSpPr>
          <p:cNvPr id="26" name="Rounded Rectangle 25">
            <a:extLst>
              <a:ext uri="{FF2B5EF4-FFF2-40B4-BE49-F238E27FC236}">
                <a16:creationId xmlns:a16="http://schemas.microsoft.com/office/drawing/2014/main" id="{DF3CB2D1-5918-EFDD-139E-BCD3B00112D8}"/>
              </a:ext>
            </a:extLst>
          </p:cNvPr>
          <p:cNvSpPr/>
          <p:nvPr/>
        </p:nvSpPr>
        <p:spPr>
          <a:xfrm>
            <a:off x="7182219" y="2218205"/>
            <a:ext cx="3507423"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GB" sz="1200" dirty="0"/>
              <a:t>Managing Organisational Risk: Integrating Cultural Risk Awareness into Corporate Governance</a:t>
            </a:r>
            <a:endParaRPr lang="en-US" sz="1200" dirty="0"/>
          </a:p>
        </p:txBody>
      </p:sp>
      <p:sp>
        <p:nvSpPr>
          <p:cNvPr id="27" name="Rounded Rectangle 26">
            <a:extLst>
              <a:ext uri="{FF2B5EF4-FFF2-40B4-BE49-F238E27FC236}">
                <a16:creationId xmlns:a16="http://schemas.microsoft.com/office/drawing/2014/main" id="{A9AC28F3-FBCE-5466-3BE2-B252F54F0A7F}"/>
              </a:ext>
            </a:extLst>
          </p:cNvPr>
          <p:cNvSpPr/>
          <p:nvPr/>
        </p:nvSpPr>
        <p:spPr>
          <a:xfrm>
            <a:off x="7177905" y="2721590"/>
            <a:ext cx="3503981"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GB" sz="1200" dirty="0"/>
              <a:t>Comparing faith in cultural contexts: In Sacred Spaces and on the Dancefloor </a:t>
            </a:r>
            <a:endParaRPr lang="en-US" sz="1200" dirty="0"/>
          </a:p>
        </p:txBody>
      </p:sp>
      <p:sp>
        <p:nvSpPr>
          <p:cNvPr id="28" name="Rounded Rectangle 27">
            <a:extLst>
              <a:ext uri="{FF2B5EF4-FFF2-40B4-BE49-F238E27FC236}">
                <a16:creationId xmlns:a16="http://schemas.microsoft.com/office/drawing/2014/main" id="{71B9E3F5-7BDE-E9C5-CF7E-679149A5340F}"/>
              </a:ext>
            </a:extLst>
          </p:cNvPr>
          <p:cNvSpPr/>
          <p:nvPr/>
        </p:nvSpPr>
        <p:spPr>
          <a:xfrm>
            <a:off x="7182218" y="3217505"/>
            <a:ext cx="3503108"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GB" sz="1200" dirty="0"/>
              <a:t>Activating Theory - Action Research with Faith Leaders for the British Ritual Innovation in COVID</a:t>
            </a:r>
            <a:endParaRPr lang="en-US" sz="1200" dirty="0"/>
          </a:p>
        </p:txBody>
      </p:sp>
      <p:sp>
        <p:nvSpPr>
          <p:cNvPr id="29" name="Rounded Rectangle 28">
            <a:extLst>
              <a:ext uri="{FF2B5EF4-FFF2-40B4-BE49-F238E27FC236}">
                <a16:creationId xmlns:a16="http://schemas.microsoft.com/office/drawing/2014/main" id="{A2282F91-A8C4-80B3-F36C-DDAE0BE1146E}"/>
              </a:ext>
            </a:extLst>
          </p:cNvPr>
          <p:cNvSpPr/>
          <p:nvPr/>
        </p:nvSpPr>
        <p:spPr>
          <a:xfrm>
            <a:off x="7177904" y="3708841"/>
            <a:ext cx="3507423"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GB" sz="1200" dirty="0"/>
              <a:t>Between the lines -  </a:t>
            </a:r>
          </a:p>
          <a:p>
            <a:r>
              <a:rPr lang="en-GB" sz="1200" dirty="0"/>
              <a:t>Conversations in Context,  a Dialogical Approach</a:t>
            </a:r>
            <a:endParaRPr lang="en-US" sz="1200" dirty="0"/>
          </a:p>
        </p:txBody>
      </p:sp>
      <p:sp>
        <p:nvSpPr>
          <p:cNvPr id="30" name="Rounded Rectangle 29">
            <a:extLst>
              <a:ext uri="{FF2B5EF4-FFF2-40B4-BE49-F238E27FC236}">
                <a16:creationId xmlns:a16="http://schemas.microsoft.com/office/drawing/2014/main" id="{280EFAE5-6FCB-89D5-7A90-533761F12597}"/>
              </a:ext>
            </a:extLst>
          </p:cNvPr>
          <p:cNvSpPr/>
          <p:nvPr/>
        </p:nvSpPr>
        <p:spPr>
          <a:xfrm>
            <a:off x="4585937" y="4297128"/>
            <a:ext cx="3020122" cy="457200"/>
          </a:xfrm>
          <a:prstGeom prst="roundRect">
            <a:avLst>
              <a:gd name="adj" fmla="val 8853"/>
            </a:avLst>
          </a:prstGeom>
          <a:solidFill>
            <a:srgbClr val="0036A1"/>
          </a:solidFill>
          <a:ln>
            <a:solidFill>
              <a:srgbClr val="0036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Part C: Case Studies</a:t>
            </a:r>
          </a:p>
        </p:txBody>
      </p:sp>
      <p:sp>
        <p:nvSpPr>
          <p:cNvPr id="31" name="Rounded Rectangle 30">
            <a:extLst>
              <a:ext uri="{FF2B5EF4-FFF2-40B4-BE49-F238E27FC236}">
                <a16:creationId xmlns:a16="http://schemas.microsoft.com/office/drawing/2014/main" id="{E2A2E002-DF8B-98B4-E03B-F87DEADBCAEE}"/>
              </a:ext>
            </a:extLst>
          </p:cNvPr>
          <p:cNvSpPr/>
          <p:nvPr/>
        </p:nvSpPr>
        <p:spPr>
          <a:xfrm>
            <a:off x="1491184" y="4527186"/>
            <a:ext cx="3020122" cy="227431"/>
          </a:xfrm>
          <a:prstGeom prst="roundRect">
            <a:avLst>
              <a:gd name="adj" fmla="val 13722"/>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  Sweden – Religious Heritage</a:t>
            </a:r>
          </a:p>
        </p:txBody>
      </p:sp>
      <p:sp>
        <p:nvSpPr>
          <p:cNvPr id="33" name="Rounded Rectangle 32">
            <a:extLst>
              <a:ext uri="{FF2B5EF4-FFF2-40B4-BE49-F238E27FC236}">
                <a16:creationId xmlns:a16="http://schemas.microsoft.com/office/drawing/2014/main" id="{3A7CCE20-717F-2CF1-EE1A-FBBBF4976DB6}"/>
              </a:ext>
            </a:extLst>
          </p:cNvPr>
          <p:cNvSpPr/>
          <p:nvPr/>
        </p:nvSpPr>
        <p:spPr>
          <a:xfrm>
            <a:off x="1491172" y="4783049"/>
            <a:ext cx="3020122" cy="227431"/>
          </a:xfrm>
          <a:prstGeom prst="roundRect">
            <a:avLst>
              <a:gd name="adj" fmla="val 10601"/>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2: UK – Sensory Rooms</a:t>
            </a:r>
          </a:p>
        </p:txBody>
      </p:sp>
      <p:sp>
        <p:nvSpPr>
          <p:cNvPr id="34" name="Rounded Rectangle 33">
            <a:extLst>
              <a:ext uri="{FF2B5EF4-FFF2-40B4-BE49-F238E27FC236}">
                <a16:creationId xmlns:a16="http://schemas.microsoft.com/office/drawing/2014/main" id="{5D853B6E-8890-1B42-D220-87665CB50580}"/>
              </a:ext>
            </a:extLst>
          </p:cNvPr>
          <p:cNvSpPr/>
          <p:nvPr/>
        </p:nvSpPr>
        <p:spPr>
          <a:xfrm>
            <a:off x="1491172" y="5048090"/>
            <a:ext cx="3020122" cy="227431"/>
          </a:xfrm>
          <a:prstGeom prst="roundRect">
            <a:avLst>
              <a:gd name="adj" fmla="val 10930"/>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3: England – Prom Events</a:t>
            </a:r>
          </a:p>
        </p:txBody>
      </p:sp>
      <p:sp>
        <p:nvSpPr>
          <p:cNvPr id="35" name="Rounded Rectangle 34">
            <a:extLst>
              <a:ext uri="{FF2B5EF4-FFF2-40B4-BE49-F238E27FC236}">
                <a16:creationId xmlns:a16="http://schemas.microsoft.com/office/drawing/2014/main" id="{66D8BC06-142A-0D2E-E128-06C8DBE8B3C7}"/>
              </a:ext>
            </a:extLst>
          </p:cNvPr>
          <p:cNvSpPr/>
          <p:nvPr/>
        </p:nvSpPr>
        <p:spPr>
          <a:xfrm>
            <a:off x="1491172" y="5308947"/>
            <a:ext cx="3020122" cy="227431"/>
          </a:xfrm>
          <a:prstGeom prst="roundRect">
            <a:avLst>
              <a:gd name="adj" fmla="val 7645"/>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4: UAE – Cultural Awareness</a:t>
            </a:r>
          </a:p>
        </p:txBody>
      </p:sp>
      <p:sp>
        <p:nvSpPr>
          <p:cNvPr id="36" name="Rounded Rectangle 35">
            <a:extLst>
              <a:ext uri="{FF2B5EF4-FFF2-40B4-BE49-F238E27FC236}">
                <a16:creationId xmlns:a16="http://schemas.microsoft.com/office/drawing/2014/main" id="{4912AA1E-9E8D-8C3D-16F6-3814A0CE9BA6}"/>
              </a:ext>
            </a:extLst>
          </p:cNvPr>
          <p:cNvSpPr/>
          <p:nvPr/>
        </p:nvSpPr>
        <p:spPr>
          <a:xfrm>
            <a:off x="1491172" y="5569804"/>
            <a:ext cx="3020122" cy="227431"/>
          </a:xfrm>
          <a:prstGeom prst="roundRect">
            <a:avLst>
              <a:gd name="adj" fmla="val 10930"/>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5: Australia – Indigenous Communities</a:t>
            </a:r>
          </a:p>
        </p:txBody>
      </p:sp>
      <p:sp>
        <p:nvSpPr>
          <p:cNvPr id="37" name="Rounded Rectangle 36">
            <a:extLst>
              <a:ext uri="{FF2B5EF4-FFF2-40B4-BE49-F238E27FC236}">
                <a16:creationId xmlns:a16="http://schemas.microsoft.com/office/drawing/2014/main" id="{2E655301-5EC5-CCCE-0FE1-6737E9BF5043}"/>
              </a:ext>
            </a:extLst>
          </p:cNvPr>
          <p:cNvSpPr/>
          <p:nvPr/>
        </p:nvSpPr>
        <p:spPr>
          <a:xfrm>
            <a:off x="4585939" y="4795464"/>
            <a:ext cx="3020122" cy="227431"/>
          </a:xfrm>
          <a:prstGeom prst="roundRect">
            <a:avLst>
              <a:gd name="adj" fmla="val 13722"/>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6: Qatar – Football World Cup</a:t>
            </a:r>
          </a:p>
        </p:txBody>
      </p:sp>
      <p:sp>
        <p:nvSpPr>
          <p:cNvPr id="38" name="Rounded Rectangle 37">
            <a:extLst>
              <a:ext uri="{FF2B5EF4-FFF2-40B4-BE49-F238E27FC236}">
                <a16:creationId xmlns:a16="http://schemas.microsoft.com/office/drawing/2014/main" id="{5C352660-3882-24CA-80A6-C75308BDD1EB}"/>
              </a:ext>
            </a:extLst>
          </p:cNvPr>
          <p:cNvSpPr/>
          <p:nvPr/>
        </p:nvSpPr>
        <p:spPr>
          <a:xfrm>
            <a:off x="4585938" y="5050264"/>
            <a:ext cx="3020122" cy="227431"/>
          </a:xfrm>
          <a:prstGeom prst="roundRect">
            <a:avLst>
              <a:gd name="adj" fmla="val 8138"/>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7: USA – NFL </a:t>
            </a:r>
          </a:p>
        </p:txBody>
      </p:sp>
      <p:sp>
        <p:nvSpPr>
          <p:cNvPr id="39" name="Rounded Rectangle 38">
            <a:extLst>
              <a:ext uri="{FF2B5EF4-FFF2-40B4-BE49-F238E27FC236}">
                <a16:creationId xmlns:a16="http://schemas.microsoft.com/office/drawing/2014/main" id="{AC9EDC49-0E12-075C-E372-F891E8AFE407}"/>
              </a:ext>
            </a:extLst>
          </p:cNvPr>
          <p:cNvSpPr/>
          <p:nvPr/>
        </p:nvSpPr>
        <p:spPr>
          <a:xfrm>
            <a:off x="4585937" y="5304690"/>
            <a:ext cx="3020122" cy="227431"/>
          </a:xfrm>
          <a:prstGeom prst="roundRect">
            <a:avLst>
              <a:gd name="adj" fmla="val 8138"/>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8: Japan – Cultural Heritage</a:t>
            </a:r>
          </a:p>
        </p:txBody>
      </p:sp>
      <p:sp>
        <p:nvSpPr>
          <p:cNvPr id="40" name="Rounded Rectangle 39">
            <a:extLst>
              <a:ext uri="{FF2B5EF4-FFF2-40B4-BE49-F238E27FC236}">
                <a16:creationId xmlns:a16="http://schemas.microsoft.com/office/drawing/2014/main" id="{498AF2F0-57A0-1236-E333-26E07A39AD2C}"/>
              </a:ext>
            </a:extLst>
          </p:cNvPr>
          <p:cNvSpPr/>
          <p:nvPr/>
        </p:nvSpPr>
        <p:spPr>
          <a:xfrm>
            <a:off x="4585937" y="5559855"/>
            <a:ext cx="3020122" cy="227431"/>
          </a:xfrm>
          <a:prstGeom prst="roundRect">
            <a:avLst>
              <a:gd name="adj" fmla="val 10766"/>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9: UK – Sport and Gender</a:t>
            </a:r>
          </a:p>
        </p:txBody>
      </p:sp>
      <p:sp>
        <p:nvSpPr>
          <p:cNvPr id="41" name="Rounded Rectangle 40">
            <a:extLst>
              <a:ext uri="{FF2B5EF4-FFF2-40B4-BE49-F238E27FC236}">
                <a16:creationId xmlns:a16="http://schemas.microsoft.com/office/drawing/2014/main" id="{1C3ABEA0-1D3B-3DE2-96EA-CAA907C7B8C6}"/>
              </a:ext>
            </a:extLst>
          </p:cNvPr>
          <p:cNvSpPr/>
          <p:nvPr/>
        </p:nvSpPr>
        <p:spPr>
          <a:xfrm>
            <a:off x="7680699" y="4541247"/>
            <a:ext cx="3020122" cy="227431"/>
          </a:xfrm>
          <a:prstGeom prst="roundRect">
            <a:avLst>
              <a:gd name="adj" fmla="val 10601"/>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10: UK – Faith and Sexuality</a:t>
            </a:r>
          </a:p>
        </p:txBody>
      </p:sp>
      <p:sp>
        <p:nvSpPr>
          <p:cNvPr id="42" name="Rounded Rectangle 41">
            <a:extLst>
              <a:ext uri="{FF2B5EF4-FFF2-40B4-BE49-F238E27FC236}">
                <a16:creationId xmlns:a16="http://schemas.microsoft.com/office/drawing/2014/main" id="{EEE18019-1781-5F1E-3545-518EED0DEFB7}"/>
              </a:ext>
            </a:extLst>
          </p:cNvPr>
          <p:cNvSpPr/>
          <p:nvPr/>
        </p:nvSpPr>
        <p:spPr>
          <a:xfrm>
            <a:off x="7680698" y="4794318"/>
            <a:ext cx="3020122" cy="227431"/>
          </a:xfrm>
          <a:prstGeom prst="roundRect">
            <a:avLst>
              <a:gd name="adj" fmla="val 10930"/>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11: UK – Cultural Events</a:t>
            </a:r>
          </a:p>
        </p:txBody>
      </p:sp>
      <p:sp>
        <p:nvSpPr>
          <p:cNvPr id="43" name="Rounded Rectangle 42">
            <a:extLst>
              <a:ext uri="{FF2B5EF4-FFF2-40B4-BE49-F238E27FC236}">
                <a16:creationId xmlns:a16="http://schemas.microsoft.com/office/drawing/2014/main" id="{F0FFA300-549C-DC7D-D03C-217B7B3C9D1F}"/>
              </a:ext>
            </a:extLst>
          </p:cNvPr>
          <p:cNvSpPr/>
          <p:nvPr/>
        </p:nvSpPr>
        <p:spPr>
          <a:xfrm>
            <a:off x="7680697" y="5047513"/>
            <a:ext cx="3020122" cy="227431"/>
          </a:xfrm>
          <a:prstGeom prst="roundRect">
            <a:avLst>
              <a:gd name="adj" fmla="val 10766"/>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12: USA – Belonging and Ethnicity</a:t>
            </a:r>
          </a:p>
        </p:txBody>
      </p:sp>
      <p:sp>
        <p:nvSpPr>
          <p:cNvPr id="44" name="Rounded Rectangle 43">
            <a:extLst>
              <a:ext uri="{FF2B5EF4-FFF2-40B4-BE49-F238E27FC236}">
                <a16:creationId xmlns:a16="http://schemas.microsoft.com/office/drawing/2014/main" id="{71768A14-C58F-9E65-604F-F08BF1F58A9C}"/>
              </a:ext>
            </a:extLst>
          </p:cNvPr>
          <p:cNvSpPr/>
          <p:nvPr/>
        </p:nvSpPr>
        <p:spPr>
          <a:xfrm>
            <a:off x="7680696" y="5304906"/>
            <a:ext cx="3020122" cy="227431"/>
          </a:xfrm>
          <a:prstGeom prst="roundRect">
            <a:avLst>
              <a:gd name="adj" fmla="val 8137"/>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13: Caribbean – Diaspora Communities</a:t>
            </a:r>
          </a:p>
        </p:txBody>
      </p:sp>
      <p:sp>
        <p:nvSpPr>
          <p:cNvPr id="45" name="Rounded Rectangle 44">
            <a:extLst>
              <a:ext uri="{FF2B5EF4-FFF2-40B4-BE49-F238E27FC236}">
                <a16:creationId xmlns:a16="http://schemas.microsoft.com/office/drawing/2014/main" id="{5F0EC2B1-4938-FCFD-B45C-3293D7B0017E}"/>
              </a:ext>
            </a:extLst>
          </p:cNvPr>
          <p:cNvSpPr/>
          <p:nvPr/>
        </p:nvSpPr>
        <p:spPr>
          <a:xfrm>
            <a:off x="7680696" y="5558127"/>
            <a:ext cx="3020122" cy="227431"/>
          </a:xfrm>
          <a:prstGeom prst="roundRect">
            <a:avLst>
              <a:gd name="adj" fmla="val 10930"/>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14: Nigeria – Business Events</a:t>
            </a:r>
          </a:p>
        </p:txBody>
      </p:sp>
    </p:spTree>
    <p:extLst>
      <p:ext uri="{BB962C8B-B14F-4D97-AF65-F5344CB8AC3E}">
        <p14:creationId xmlns:p14="http://schemas.microsoft.com/office/powerpoint/2010/main" val="2480713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FE17B-32FE-30E9-1690-4E2F59B0C3BA}"/>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AEB79080-C0D8-CB3E-F482-32A8C77EECFA}"/>
              </a:ext>
            </a:extLst>
          </p:cNvPr>
          <p:cNvSpPr>
            <a:spLocks noGrp="1"/>
          </p:cNvSpPr>
          <p:nvPr>
            <p:ph type="ftr" sz="quarter" idx="11"/>
          </p:nvPr>
        </p:nvSpPr>
        <p:spPr/>
        <p:txBody>
          <a:bodyPr/>
          <a:lstStyle/>
          <a:p>
            <a:r>
              <a:rPr lang="de-DE"/>
              <a:t>© Albert, Dowson &amp; Lomax 2025 https://www.goodfellowpublishers.com/culturalrisk</a:t>
            </a:r>
            <a:endParaRPr lang="en-GB" dirty="0"/>
          </a:p>
        </p:txBody>
      </p:sp>
      <p:pic>
        <p:nvPicPr>
          <p:cNvPr id="21" name="Picture 20">
            <a:extLst>
              <a:ext uri="{FF2B5EF4-FFF2-40B4-BE49-F238E27FC236}">
                <a16:creationId xmlns:a16="http://schemas.microsoft.com/office/drawing/2014/main" id="{4C702700-68E9-BAB0-C856-5E522D946B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3261" y="615973"/>
            <a:ext cx="6145588" cy="4755773"/>
          </a:xfrm>
          <a:prstGeom prst="rect">
            <a:avLst/>
          </a:prstGeom>
        </p:spPr>
      </p:pic>
    </p:spTree>
    <p:extLst>
      <p:ext uri="{BB962C8B-B14F-4D97-AF65-F5344CB8AC3E}">
        <p14:creationId xmlns:p14="http://schemas.microsoft.com/office/powerpoint/2010/main" val="2054002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5ECBEB-F289-3FDD-4554-0A4398959428}"/>
              </a:ext>
            </a:extLst>
          </p:cNvPr>
          <p:cNvSpPr>
            <a:spLocks noGrp="1"/>
          </p:cNvSpPr>
          <p:nvPr>
            <p:ph type="title"/>
          </p:nvPr>
        </p:nvSpPr>
        <p:spPr>
          <a:xfrm>
            <a:off x="552893" y="490445"/>
            <a:ext cx="10653823" cy="1060562"/>
          </a:xfrm>
        </p:spPr>
        <p:txBody>
          <a:bodyPr/>
          <a:lstStyle/>
          <a:p>
            <a:r>
              <a:rPr lang="en-GB" sz="4000" dirty="0"/>
              <a:t>Chapter 3: Cultural risk - EEDI and bias </a:t>
            </a:r>
            <a:br>
              <a:rPr lang="en-GB" sz="3600" i="1" dirty="0"/>
            </a:br>
            <a:r>
              <a:rPr lang="en-GB" sz="2400" i="1" dirty="0"/>
              <a:t>Bernadette Albert</a:t>
            </a:r>
            <a:endParaRPr lang="en-US" sz="2400" i="1" dirty="0"/>
          </a:p>
        </p:txBody>
      </p:sp>
      <p:sp>
        <p:nvSpPr>
          <p:cNvPr id="4" name="Content Placeholder 3">
            <a:extLst>
              <a:ext uri="{FF2B5EF4-FFF2-40B4-BE49-F238E27FC236}">
                <a16:creationId xmlns:a16="http://schemas.microsoft.com/office/drawing/2014/main" id="{4B397689-74D1-FB57-5BE1-720322C8791C}"/>
              </a:ext>
            </a:extLst>
          </p:cNvPr>
          <p:cNvSpPr>
            <a:spLocks noGrp="1"/>
          </p:cNvSpPr>
          <p:nvPr>
            <p:ph sz="half" idx="1"/>
          </p:nvPr>
        </p:nvSpPr>
        <p:spPr>
          <a:xfrm>
            <a:off x="1297172" y="1841032"/>
            <a:ext cx="9909544" cy="3368921"/>
          </a:xfrm>
        </p:spPr>
        <p:txBody>
          <a:bodyPr/>
          <a:lstStyle/>
          <a:p>
            <a:r>
              <a:rPr lang="en-GB" sz="2400" dirty="0">
                <a:solidFill>
                  <a:srgbClr val="1A1919"/>
                </a:solidFill>
              </a:rPr>
              <a:t>C</a:t>
            </a:r>
            <a:r>
              <a:rPr lang="en-GB" sz="2400" b="0" i="0" dirty="0">
                <a:solidFill>
                  <a:srgbClr val="1A1919"/>
                </a:solidFill>
                <a:effectLst/>
              </a:rPr>
              <a:t>onsiders EEDI in contemporary cultural and professional settings, with a contextual explanation of EEDI from historical perspectives</a:t>
            </a:r>
            <a:endParaRPr lang="en-GB" sz="2400" dirty="0">
              <a:solidFill>
                <a:srgbClr val="1A1919"/>
              </a:solidFill>
            </a:endParaRPr>
          </a:p>
          <a:p>
            <a:r>
              <a:rPr lang="en-GB" sz="2400" dirty="0">
                <a:solidFill>
                  <a:srgbClr val="1A1919"/>
                </a:solidFill>
              </a:rPr>
              <a:t>Discusses:</a:t>
            </a:r>
            <a:r>
              <a:rPr lang="en-GB" sz="2400" b="0" i="0" dirty="0">
                <a:solidFill>
                  <a:srgbClr val="1A1919"/>
                </a:solidFill>
                <a:effectLst/>
              </a:rPr>
              <a:t> intersectionality and</a:t>
            </a:r>
            <a:r>
              <a:rPr lang="en-GB" sz="2400" dirty="0">
                <a:solidFill>
                  <a:srgbClr val="1A1919"/>
                </a:solidFill>
              </a:rPr>
              <a:t> </a:t>
            </a:r>
            <a:r>
              <a:rPr lang="en-GB" sz="2400" b="0" i="0" dirty="0">
                <a:solidFill>
                  <a:srgbClr val="1A1919"/>
                </a:solidFill>
                <a:effectLst/>
              </a:rPr>
              <a:t>super-diversity, exploring their relevance to the events industry to create more inclusive spaces and events; theoretical backgrounds to diversity, equity, equality, and inclusion,</a:t>
            </a:r>
            <a:r>
              <a:rPr lang="en-GB" sz="2400" dirty="0">
                <a:solidFill>
                  <a:srgbClr val="1A1919"/>
                </a:solidFill>
              </a:rPr>
              <a:t> </a:t>
            </a:r>
            <a:r>
              <a:rPr lang="en-GB" sz="2400" b="0" i="0" dirty="0">
                <a:solidFill>
                  <a:srgbClr val="1A1919"/>
                </a:solidFill>
                <a:effectLst/>
              </a:rPr>
              <a:t>connecting them to cultural risk on a practical level; cultural risk as a lens for creating inclusion and representation; power dynamics and unconscious bias from its cognitive foundations; the impact of System 1 and System 2 brain on unconscious bias and stereotyping.</a:t>
            </a:r>
            <a:endParaRPr lang="en-GB" sz="2400" dirty="0">
              <a:solidFill>
                <a:srgbClr val="1A1919"/>
              </a:solidFill>
              <a:effectLst/>
            </a:endParaRPr>
          </a:p>
          <a:p>
            <a:endParaRPr lang="en-US" dirty="0"/>
          </a:p>
        </p:txBody>
      </p:sp>
      <p:sp>
        <p:nvSpPr>
          <p:cNvPr id="2" name="Footer Placeholder 1">
            <a:extLst>
              <a:ext uri="{FF2B5EF4-FFF2-40B4-BE49-F238E27FC236}">
                <a16:creationId xmlns:a16="http://schemas.microsoft.com/office/drawing/2014/main" id="{0A9F9B79-162E-EFE2-6BD3-CF9BD46D15BF}"/>
              </a:ext>
            </a:extLst>
          </p:cNvPr>
          <p:cNvSpPr>
            <a:spLocks noGrp="1"/>
          </p:cNvSpPr>
          <p:nvPr>
            <p:ph type="ftr" sz="quarter" idx="11"/>
          </p:nvPr>
        </p:nvSpPr>
        <p:spPr/>
        <p:txBody>
          <a:bodyPr/>
          <a:lstStyle/>
          <a:p>
            <a:r>
              <a:rPr lang="de-DE"/>
              <a:t>© Albert, Dowson &amp; Lomax 2025 https://www.goodfellowpublishers.com/culturalrisk</a:t>
            </a:r>
            <a:endParaRPr lang="en-GB" dirty="0"/>
          </a:p>
        </p:txBody>
      </p:sp>
    </p:spTree>
    <p:extLst>
      <p:ext uri="{BB962C8B-B14F-4D97-AF65-F5344CB8AC3E}">
        <p14:creationId xmlns:p14="http://schemas.microsoft.com/office/powerpoint/2010/main" val="4184025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47CA0-77CC-B869-491E-C4D84E81E250}"/>
              </a:ext>
            </a:extLst>
          </p:cNvPr>
          <p:cNvSpPr>
            <a:spLocks noGrp="1"/>
          </p:cNvSpPr>
          <p:nvPr>
            <p:ph type="title"/>
          </p:nvPr>
        </p:nvSpPr>
        <p:spPr>
          <a:xfrm>
            <a:off x="122903" y="1"/>
            <a:ext cx="11907957" cy="1297311"/>
          </a:xfrm>
        </p:spPr>
        <p:txBody>
          <a:bodyPr/>
          <a:lstStyle/>
          <a:p>
            <a:r>
              <a:rPr lang="en-GB" dirty="0"/>
              <a:t>Importance of EEDI in contemporary culture and professional settings</a:t>
            </a:r>
            <a:endParaRPr lang="en-US" dirty="0"/>
          </a:p>
        </p:txBody>
      </p:sp>
      <p:sp>
        <p:nvSpPr>
          <p:cNvPr id="3" name="Content Placeholder 2">
            <a:extLst>
              <a:ext uri="{FF2B5EF4-FFF2-40B4-BE49-F238E27FC236}">
                <a16:creationId xmlns:a16="http://schemas.microsoft.com/office/drawing/2014/main" id="{764A3FA6-025B-9C20-29BE-72E3B2CE613A}"/>
              </a:ext>
            </a:extLst>
          </p:cNvPr>
          <p:cNvSpPr>
            <a:spLocks noGrp="1"/>
          </p:cNvSpPr>
          <p:nvPr>
            <p:ph sz="half" idx="1"/>
          </p:nvPr>
        </p:nvSpPr>
        <p:spPr>
          <a:xfrm>
            <a:off x="122902" y="1297312"/>
            <a:ext cx="5973098" cy="4351338"/>
          </a:xfrm>
        </p:spPr>
        <p:txBody>
          <a:bodyPr/>
          <a:lstStyle/>
          <a:p>
            <a:r>
              <a:rPr lang="en-GB" dirty="0"/>
              <a:t>EEDI concepts intersect to facilitate diverse society</a:t>
            </a:r>
          </a:p>
          <a:p>
            <a:r>
              <a:rPr lang="en-GB" dirty="0"/>
              <a:t>Complexities – systemic, structural and institutional barriers to diversity, conscious and unconscious bias</a:t>
            </a:r>
          </a:p>
          <a:p>
            <a:r>
              <a:rPr lang="en-GB" dirty="0"/>
              <a:t>EDI strategies in place since the 1980s</a:t>
            </a:r>
          </a:p>
          <a:p>
            <a:r>
              <a:rPr lang="en-GB" dirty="0" err="1"/>
              <a:t>Superdiversity</a:t>
            </a:r>
            <a:r>
              <a:rPr lang="en-GB" dirty="0"/>
              <a:t> and multiculturalism bring benefits of having a diverse workforce</a:t>
            </a:r>
            <a:endParaRPr lang="en-US" dirty="0"/>
          </a:p>
        </p:txBody>
      </p:sp>
      <p:sp>
        <p:nvSpPr>
          <p:cNvPr id="4" name="Content Placeholder 3">
            <a:extLst>
              <a:ext uri="{FF2B5EF4-FFF2-40B4-BE49-F238E27FC236}">
                <a16:creationId xmlns:a16="http://schemas.microsoft.com/office/drawing/2014/main" id="{067B7C7A-3CFB-C02B-A060-8C9187918D1C}"/>
              </a:ext>
            </a:extLst>
          </p:cNvPr>
          <p:cNvSpPr>
            <a:spLocks noGrp="1"/>
          </p:cNvSpPr>
          <p:nvPr>
            <p:ph sz="half" idx="2"/>
          </p:nvPr>
        </p:nvSpPr>
        <p:spPr>
          <a:xfrm>
            <a:off x="6254134" y="1297312"/>
            <a:ext cx="5776725" cy="4351338"/>
          </a:xfrm>
        </p:spPr>
        <p:txBody>
          <a:bodyPr/>
          <a:lstStyle/>
          <a:p>
            <a:r>
              <a:rPr lang="en-GB" dirty="0"/>
              <a:t>Move from visual focus – diverse-looking employees or performative diversity, to tapping into skills and attributes brought to and embedded in the business environment</a:t>
            </a:r>
          </a:p>
          <a:p>
            <a:r>
              <a:rPr lang="en-GB" dirty="0"/>
              <a:t>Role of EEDI in Cultural </a:t>
            </a:r>
            <a:r>
              <a:rPr lang="en-GB" dirty="0" err="1"/>
              <a:t>Intellingence</a:t>
            </a:r>
            <a:r>
              <a:rPr lang="en-GB" dirty="0"/>
              <a:t> and mitigation of cultural risks </a:t>
            </a:r>
            <a:endParaRPr lang="en-US" dirty="0"/>
          </a:p>
        </p:txBody>
      </p:sp>
      <p:sp>
        <p:nvSpPr>
          <p:cNvPr id="5" name="Footer Placeholder 4">
            <a:extLst>
              <a:ext uri="{FF2B5EF4-FFF2-40B4-BE49-F238E27FC236}">
                <a16:creationId xmlns:a16="http://schemas.microsoft.com/office/drawing/2014/main" id="{E6D3A5DA-07FA-A637-DD8A-D5E0839F6086}"/>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336051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6607B-E0EC-E881-0868-7EDB34B044D3}"/>
              </a:ext>
            </a:extLst>
          </p:cNvPr>
          <p:cNvSpPr>
            <a:spLocks noGrp="1"/>
          </p:cNvSpPr>
          <p:nvPr>
            <p:ph type="title"/>
          </p:nvPr>
        </p:nvSpPr>
        <p:spPr>
          <a:xfrm>
            <a:off x="204839" y="365126"/>
            <a:ext cx="11866989" cy="809284"/>
          </a:xfrm>
        </p:spPr>
        <p:txBody>
          <a:bodyPr/>
          <a:lstStyle/>
          <a:p>
            <a:r>
              <a:rPr lang="en-GB" dirty="0"/>
              <a:t>Contextualization – historical perspectives of EEDI</a:t>
            </a:r>
            <a:endParaRPr lang="en-US" dirty="0"/>
          </a:p>
        </p:txBody>
      </p:sp>
      <p:sp>
        <p:nvSpPr>
          <p:cNvPr id="3" name="Content Placeholder 2">
            <a:extLst>
              <a:ext uri="{FF2B5EF4-FFF2-40B4-BE49-F238E27FC236}">
                <a16:creationId xmlns:a16="http://schemas.microsoft.com/office/drawing/2014/main" id="{9228AB37-23D3-DA0A-A418-C2641D6C4F4E}"/>
              </a:ext>
            </a:extLst>
          </p:cNvPr>
          <p:cNvSpPr>
            <a:spLocks noGrp="1"/>
          </p:cNvSpPr>
          <p:nvPr>
            <p:ph sz="half" idx="1"/>
          </p:nvPr>
        </p:nvSpPr>
        <p:spPr>
          <a:xfrm>
            <a:off x="346586" y="1174410"/>
            <a:ext cx="5749413" cy="4351338"/>
          </a:xfrm>
        </p:spPr>
        <p:txBody>
          <a:bodyPr/>
          <a:lstStyle/>
          <a:p>
            <a:r>
              <a:rPr lang="en-GB" dirty="0"/>
              <a:t>Ancient Greek origins of cultural superiority – others seen as ‘less than Greeks’</a:t>
            </a:r>
          </a:p>
          <a:p>
            <a:r>
              <a:rPr lang="en-GB" dirty="0"/>
              <a:t>Ideas of superior and inferior race and ethnicity introduced from mid-1400s</a:t>
            </a:r>
          </a:p>
          <a:p>
            <a:r>
              <a:rPr lang="en-GB" dirty="0"/>
              <a:t>Trans-Atlantic slave trade set challenges that continue today</a:t>
            </a:r>
            <a:endParaRPr lang="en-US" dirty="0"/>
          </a:p>
        </p:txBody>
      </p:sp>
      <p:sp>
        <p:nvSpPr>
          <p:cNvPr id="4" name="Content Placeholder 3">
            <a:extLst>
              <a:ext uri="{FF2B5EF4-FFF2-40B4-BE49-F238E27FC236}">
                <a16:creationId xmlns:a16="http://schemas.microsoft.com/office/drawing/2014/main" id="{B565C29C-0675-A414-D234-97ECE32AFB96}"/>
              </a:ext>
            </a:extLst>
          </p:cNvPr>
          <p:cNvSpPr>
            <a:spLocks noGrp="1"/>
          </p:cNvSpPr>
          <p:nvPr>
            <p:ph sz="half" idx="2"/>
          </p:nvPr>
        </p:nvSpPr>
        <p:spPr>
          <a:xfrm>
            <a:off x="6308758" y="1174410"/>
            <a:ext cx="5763069" cy="4351338"/>
          </a:xfrm>
        </p:spPr>
        <p:txBody>
          <a:bodyPr/>
          <a:lstStyle/>
          <a:p>
            <a:r>
              <a:rPr lang="en-GB" dirty="0"/>
              <a:t>Global development of EDI rooted in Abolitionist movement 18</a:t>
            </a:r>
            <a:r>
              <a:rPr lang="en-GB" baseline="30000" dirty="0"/>
              <a:t>th</a:t>
            </a:r>
            <a:r>
              <a:rPr lang="en-GB" dirty="0"/>
              <a:t> and 19</a:t>
            </a:r>
            <a:r>
              <a:rPr lang="en-GB" baseline="30000" dirty="0"/>
              <a:t>th</a:t>
            </a:r>
            <a:r>
              <a:rPr lang="en-GB" dirty="0"/>
              <a:t> centuries</a:t>
            </a:r>
          </a:p>
          <a:p>
            <a:r>
              <a:rPr lang="en-GB" dirty="0"/>
              <a:t>But US and Caribbean practices continued with indentured servitude</a:t>
            </a:r>
          </a:p>
          <a:p>
            <a:r>
              <a:rPr lang="en-GB" dirty="0"/>
              <a:t>Exploitation continued in the USA into the 1960s</a:t>
            </a:r>
          </a:p>
          <a:p>
            <a:r>
              <a:rPr lang="en-GB" dirty="0"/>
              <a:t>Changes introduced in law, yet discrimination persisted </a:t>
            </a:r>
            <a:endParaRPr lang="en-US" dirty="0"/>
          </a:p>
        </p:txBody>
      </p:sp>
      <p:sp>
        <p:nvSpPr>
          <p:cNvPr id="5" name="Footer Placeholder 4">
            <a:extLst>
              <a:ext uri="{FF2B5EF4-FFF2-40B4-BE49-F238E27FC236}">
                <a16:creationId xmlns:a16="http://schemas.microsoft.com/office/drawing/2014/main" id="{F95FD533-9AFA-4C2A-4B99-15A9AA4F9ED6}"/>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3803442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F4378-18BB-1551-52E5-8C05999D3BAB}"/>
              </a:ext>
            </a:extLst>
          </p:cNvPr>
          <p:cNvSpPr>
            <a:spLocks noGrp="1"/>
          </p:cNvSpPr>
          <p:nvPr>
            <p:ph type="title"/>
          </p:nvPr>
        </p:nvSpPr>
        <p:spPr>
          <a:xfrm>
            <a:off x="1692959" y="0"/>
            <a:ext cx="8761908" cy="1325563"/>
          </a:xfrm>
        </p:spPr>
        <p:txBody>
          <a:bodyPr/>
          <a:lstStyle/>
          <a:p>
            <a:r>
              <a:rPr lang="en-GB" dirty="0"/>
              <a:t>Thematic pillars of intersectionality – multiple marginal identities </a:t>
            </a:r>
            <a:endParaRPr lang="en-US" dirty="0"/>
          </a:p>
        </p:txBody>
      </p:sp>
      <p:sp>
        <p:nvSpPr>
          <p:cNvPr id="3" name="Content Placeholder 2">
            <a:extLst>
              <a:ext uri="{FF2B5EF4-FFF2-40B4-BE49-F238E27FC236}">
                <a16:creationId xmlns:a16="http://schemas.microsoft.com/office/drawing/2014/main" id="{7F97C323-0AD1-C326-A936-20E243869706}"/>
              </a:ext>
            </a:extLst>
          </p:cNvPr>
          <p:cNvSpPr>
            <a:spLocks noGrp="1"/>
          </p:cNvSpPr>
          <p:nvPr>
            <p:ph idx="1"/>
          </p:nvPr>
        </p:nvSpPr>
        <p:spPr>
          <a:xfrm>
            <a:off x="641716" y="1522209"/>
            <a:ext cx="10864394" cy="4654754"/>
          </a:xfrm>
        </p:spPr>
        <p:txBody>
          <a:bodyPr>
            <a:normAutofit fontScale="92500" lnSpcReduction="20000"/>
          </a:bodyPr>
          <a:lstStyle/>
          <a:p>
            <a:r>
              <a:rPr lang="en-GB" b="0" i="0" dirty="0">
                <a:solidFill>
                  <a:srgbClr val="1A1919"/>
                </a:solidFill>
                <a:effectLst/>
              </a:rPr>
              <a:t>Relationality: Focuses on the importance of relationships and the contexts in</a:t>
            </a:r>
            <a:r>
              <a:rPr lang="en-GB" dirty="0">
                <a:solidFill>
                  <a:srgbClr val="1A1919"/>
                </a:solidFill>
              </a:rPr>
              <a:t> </a:t>
            </a:r>
            <a:r>
              <a:rPr lang="en-GB" b="0" i="0" dirty="0">
                <a:solidFill>
                  <a:srgbClr val="1A1919"/>
                </a:solidFill>
                <a:effectLst/>
              </a:rPr>
              <a:t>gaining an understanding of social identities and inequalities.</a:t>
            </a:r>
            <a:endParaRPr lang="en-GB" dirty="0">
              <a:solidFill>
                <a:srgbClr val="1A1919"/>
              </a:solidFill>
              <a:effectLst/>
            </a:endParaRPr>
          </a:p>
          <a:p>
            <a:r>
              <a:rPr lang="en-GB" b="0" i="0" dirty="0">
                <a:solidFill>
                  <a:srgbClr val="1A1919"/>
                </a:solidFill>
                <a:effectLst/>
              </a:rPr>
              <a:t>Social inequality: Explores how social stratification in its various forms (e.g.</a:t>
            </a:r>
            <a:r>
              <a:rPr lang="en-GB" dirty="0">
                <a:solidFill>
                  <a:srgbClr val="1A1919"/>
                </a:solidFill>
              </a:rPr>
              <a:t> </a:t>
            </a:r>
            <a:r>
              <a:rPr lang="en-GB" b="0" i="0" dirty="0">
                <a:solidFill>
                  <a:srgbClr val="1A1919"/>
                </a:solidFill>
                <a:effectLst/>
              </a:rPr>
              <a:t>race, gender, and class) overlap and contribute to systemic inequalities.</a:t>
            </a:r>
            <a:endParaRPr lang="en-GB" dirty="0">
              <a:solidFill>
                <a:srgbClr val="1A1919"/>
              </a:solidFill>
              <a:effectLst/>
            </a:endParaRPr>
          </a:p>
          <a:p>
            <a:r>
              <a:rPr lang="en-GB" b="0" i="0" dirty="0">
                <a:solidFill>
                  <a:srgbClr val="1A1919"/>
                </a:solidFill>
                <a:effectLst/>
              </a:rPr>
              <a:t>Complexity: Argues for resistance to oversimplify the multifaceted nature of</a:t>
            </a:r>
            <a:r>
              <a:rPr lang="en-GB" dirty="0">
                <a:solidFill>
                  <a:srgbClr val="1A1919"/>
                </a:solidFill>
              </a:rPr>
              <a:t> </a:t>
            </a:r>
            <a:r>
              <a:rPr lang="en-GB" b="0" i="0" dirty="0">
                <a:solidFill>
                  <a:srgbClr val="1A1919"/>
                </a:solidFill>
                <a:effectLst/>
              </a:rPr>
              <a:t>social phenomenon when forming an analysis of social dynamics.</a:t>
            </a:r>
            <a:endParaRPr lang="en-GB" dirty="0">
              <a:solidFill>
                <a:srgbClr val="1A1919"/>
              </a:solidFill>
              <a:effectLst/>
            </a:endParaRPr>
          </a:p>
          <a:p>
            <a:r>
              <a:rPr lang="en-GB" b="0" i="0" dirty="0">
                <a:solidFill>
                  <a:srgbClr val="1A1919"/>
                </a:solidFill>
                <a:effectLst/>
              </a:rPr>
              <a:t>Social context: Ensures that consideration is given to historical and cultural</a:t>
            </a:r>
            <a:r>
              <a:rPr lang="en-GB" dirty="0">
                <a:solidFill>
                  <a:srgbClr val="1A1919"/>
                </a:solidFill>
              </a:rPr>
              <a:t> </a:t>
            </a:r>
            <a:r>
              <a:rPr lang="en-GB" b="0" i="0" dirty="0">
                <a:solidFill>
                  <a:srgbClr val="1A1919"/>
                </a:solidFill>
                <a:effectLst/>
              </a:rPr>
              <a:t>settings where inequalities and marginalisation impact those intersecting identities.</a:t>
            </a:r>
            <a:endParaRPr lang="en-GB" dirty="0">
              <a:solidFill>
                <a:srgbClr val="1A1919"/>
              </a:solidFill>
              <a:effectLst/>
            </a:endParaRPr>
          </a:p>
          <a:p>
            <a:r>
              <a:rPr lang="en-GB" b="0" i="0" dirty="0">
                <a:solidFill>
                  <a:srgbClr val="1A1919"/>
                </a:solidFill>
                <a:effectLst/>
              </a:rPr>
              <a:t>Power relations: Considers where power operates through interconnected</a:t>
            </a:r>
            <a:r>
              <a:rPr lang="en-GB" dirty="0">
                <a:solidFill>
                  <a:srgbClr val="1A1919"/>
                </a:solidFill>
              </a:rPr>
              <a:t> </a:t>
            </a:r>
            <a:r>
              <a:rPr lang="en-GB" b="0" i="0" dirty="0">
                <a:solidFill>
                  <a:srgbClr val="1A1919"/>
                </a:solidFill>
                <a:effectLst/>
              </a:rPr>
              <a:t>structures that define opportunities and experiences</a:t>
            </a:r>
            <a:endParaRPr lang="en-GB" dirty="0">
              <a:solidFill>
                <a:srgbClr val="1A1919"/>
              </a:solidFill>
              <a:effectLst/>
            </a:endParaRPr>
          </a:p>
          <a:p>
            <a:r>
              <a:rPr lang="en-GB" b="0" i="0" dirty="0">
                <a:solidFill>
                  <a:srgbClr val="1A1919"/>
                </a:solidFill>
                <a:effectLst/>
              </a:rPr>
              <a:t>Social justice: Applies intersectional insights to support transformative practice which seeks to deliver equity and justice.</a:t>
            </a:r>
            <a:endParaRPr lang="en-GB" dirty="0">
              <a:solidFill>
                <a:srgbClr val="1A1919"/>
              </a:solidFill>
              <a:effectLst/>
            </a:endParaRPr>
          </a:p>
        </p:txBody>
      </p:sp>
      <p:sp>
        <p:nvSpPr>
          <p:cNvPr id="5" name="Footer Placeholder 4">
            <a:extLst>
              <a:ext uri="{FF2B5EF4-FFF2-40B4-BE49-F238E27FC236}">
                <a16:creationId xmlns:a16="http://schemas.microsoft.com/office/drawing/2014/main" id="{A0F10EFE-60D5-56B5-DEB9-214F4CDEB2F8}"/>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4035601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C7E93-E23D-DDC1-83A4-E46EF39A5B0D}"/>
              </a:ext>
            </a:extLst>
          </p:cNvPr>
          <p:cNvSpPr>
            <a:spLocks noGrp="1"/>
          </p:cNvSpPr>
          <p:nvPr>
            <p:ph type="title"/>
          </p:nvPr>
        </p:nvSpPr>
        <p:spPr>
          <a:xfrm>
            <a:off x="763229" y="136525"/>
            <a:ext cx="8379542" cy="700035"/>
          </a:xfrm>
        </p:spPr>
        <p:txBody>
          <a:bodyPr/>
          <a:lstStyle/>
          <a:p>
            <a:r>
              <a:rPr lang="en-GB" dirty="0"/>
              <a:t>Intersectionality</a:t>
            </a:r>
            <a:endParaRPr lang="en-US" dirty="0"/>
          </a:p>
        </p:txBody>
      </p:sp>
      <p:sp>
        <p:nvSpPr>
          <p:cNvPr id="3" name="Content Placeholder 2">
            <a:extLst>
              <a:ext uri="{FF2B5EF4-FFF2-40B4-BE49-F238E27FC236}">
                <a16:creationId xmlns:a16="http://schemas.microsoft.com/office/drawing/2014/main" id="{ACD9D0A4-FF49-0803-8684-745512BA8366}"/>
              </a:ext>
            </a:extLst>
          </p:cNvPr>
          <p:cNvSpPr>
            <a:spLocks noGrp="1"/>
          </p:cNvSpPr>
          <p:nvPr>
            <p:ph sz="half" idx="1"/>
          </p:nvPr>
        </p:nvSpPr>
        <p:spPr>
          <a:xfrm>
            <a:off x="223683" y="1160753"/>
            <a:ext cx="5872315" cy="4206532"/>
          </a:xfrm>
        </p:spPr>
        <p:txBody>
          <a:bodyPr/>
          <a:lstStyle/>
          <a:p>
            <a:r>
              <a:rPr lang="en-GB" dirty="0"/>
              <a:t>Discrimination compounded by those with multiple marginalised identities</a:t>
            </a:r>
          </a:p>
          <a:p>
            <a:r>
              <a:rPr lang="en-GB" dirty="0" err="1"/>
              <a:t>Superdiversity</a:t>
            </a:r>
            <a:r>
              <a:rPr lang="en-GB" dirty="0"/>
              <a:t> – multiple dimensions of identity</a:t>
            </a:r>
          </a:p>
          <a:p>
            <a:r>
              <a:rPr lang="en-GB" dirty="0"/>
              <a:t>Race, ethnicity, gender, sexuality</a:t>
            </a:r>
          </a:p>
          <a:p>
            <a:r>
              <a:rPr lang="en-GB" dirty="0"/>
              <a:t>Immigration status, country of origin, language, economic background, religion</a:t>
            </a:r>
            <a:endParaRPr lang="en-US" dirty="0"/>
          </a:p>
        </p:txBody>
      </p:sp>
      <p:sp>
        <p:nvSpPr>
          <p:cNvPr id="4" name="Content Placeholder 3">
            <a:extLst>
              <a:ext uri="{FF2B5EF4-FFF2-40B4-BE49-F238E27FC236}">
                <a16:creationId xmlns:a16="http://schemas.microsoft.com/office/drawing/2014/main" id="{AB549C04-ED88-ADF5-265F-23FC9A457949}"/>
              </a:ext>
            </a:extLst>
          </p:cNvPr>
          <p:cNvSpPr>
            <a:spLocks noGrp="1"/>
          </p:cNvSpPr>
          <p:nvPr>
            <p:ph sz="half" idx="2"/>
          </p:nvPr>
        </p:nvSpPr>
        <p:spPr>
          <a:xfrm>
            <a:off x="6213168" y="1160751"/>
            <a:ext cx="5872316" cy="4206533"/>
          </a:xfrm>
        </p:spPr>
        <p:txBody>
          <a:bodyPr/>
          <a:lstStyle/>
          <a:p>
            <a:r>
              <a:rPr lang="en-GB" dirty="0"/>
              <a:t>Significance of understanding intersectionality in creating welcoming events and event spaces for diverse attendees </a:t>
            </a:r>
          </a:p>
          <a:p>
            <a:r>
              <a:rPr lang="en-GB" dirty="0"/>
              <a:t>See Dimensions of Diversity Figure</a:t>
            </a:r>
            <a:endParaRPr lang="en-US" dirty="0"/>
          </a:p>
        </p:txBody>
      </p:sp>
      <p:sp>
        <p:nvSpPr>
          <p:cNvPr id="5" name="Footer Placeholder 4">
            <a:extLst>
              <a:ext uri="{FF2B5EF4-FFF2-40B4-BE49-F238E27FC236}">
                <a16:creationId xmlns:a16="http://schemas.microsoft.com/office/drawing/2014/main" id="{7FD3CCD2-C150-1D93-E87F-0A1DC6057560}"/>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3135695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CC74A6B-7622-4329-3548-DD9A6BED5BF0}"/>
              </a:ext>
            </a:extLst>
          </p:cNvPr>
          <p:cNvSpPr>
            <a:spLocks noGrp="1"/>
          </p:cNvSpPr>
          <p:nvPr>
            <p:ph type="ftr" sz="quarter" idx="11"/>
          </p:nvPr>
        </p:nvSpPr>
        <p:spPr/>
        <p:txBody>
          <a:bodyPr/>
          <a:lstStyle/>
          <a:p>
            <a:r>
              <a:rPr lang="de-DE"/>
              <a:t>© Albert, Dowson &amp; Lomax 2025 https://www.goodfellowpublishers.com/culturalrisk</a:t>
            </a:r>
            <a:endParaRPr lang="en-GB"/>
          </a:p>
        </p:txBody>
      </p:sp>
      <p:pic>
        <p:nvPicPr>
          <p:cNvPr id="8" name="Picture 7">
            <a:extLst>
              <a:ext uri="{FF2B5EF4-FFF2-40B4-BE49-F238E27FC236}">
                <a16:creationId xmlns:a16="http://schemas.microsoft.com/office/drawing/2014/main" id="{FC32F20A-8298-9F2F-9E0B-C0E077C06761}"/>
              </a:ext>
            </a:extLst>
          </p:cNvPr>
          <p:cNvPicPr>
            <a:picLocks noChangeAspect="1"/>
          </p:cNvPicPr>
          <p:nvPr/>
        </p:nvPicPr>
        <p:blipFill>
          <a:blip r:embed="rId2"/>
          <a:stretch>
            <a:fillRect/>
          </a:stretch>
        </p:blipFill>
        <p:spPr>
          <a:xfrm>
            <a:off x="0" y="24902"/>
            <a:ext cx="12138906" cy="6854911"/>
          </a:xfrm>
          <a:prstGeom prst="rect">
            <a:avLst/>
          </a:prstGeom>
        </p:spPr>
      </p:pic>
      <p:sp>
        <p:nvSpPr>
          <p:cNvPr id="9" name="TextBox 8">
            <a:extLst>
              <a:ext uri="{FF2B5EF4-FFF2-40B4-BE49-F238E27FC236}">
                <a16:creationId xmlns:a16="http://schemas.microsoft.com/office/drawing/2014/main" id="{ED5EB2AE-1AFA-236D-947E-48BC528711C1}"/>
              </a:ext>
            </a:extLst>
          </p:cNvPr>
          <p:cNvSpPr txBox="1"/>
          <p:nvPr/>
        </p:nvSpPr>
        <p:spPr>
          <a:xfrm>
            <a:off x="321458" y="792585"/>
            <a:ext cx="2163918" cy="954107"/>
          </a:xfrm>
          <a:prstGeom prst="rect">
            <a:avLst/>
          </a:prstGeom>
          <a:noFill/>
        </p:spPr>
        <p:txBody>
          <a:bodyPr wrap="square" rtlCol="0">
            <a:spAutoFit/>
          </a:bodyPr>
          <a:lstStyle/>
          <a:p>
            <a:pPr algn="l"/>
            <a:r>
              <a:rPr lang="en-GB" sz="2800" b="1" dirty="0"/>
              <a:t>Dimensions of diversity</a:t>
            </a:r>
            <a:endParaRPr lang="en-US" sz="2800" b="1" dirty="0"/>
          </a:p>
        </p:txBody>
      </p:sp>
    </p:spTree>
    <p:extLst>
      <p:ext uri="{BB962C8B-B14F-4D97-AF65-F5344CB8AC3E}">
        <p14:creationId xmlns:p14="http://schemas.microsoft.com/office/powerpoint/2010/main" val="3605766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D3B1A-26C5-9D51-0058-0C7FF4E829C0}"/>
              </a:ext>
            </a:extLst>
          </p:cNvPr>
          <p:cNvSpPr>
            <a:spLocks noGrp="1"/>
          </p:cNvSpPr>
          <p:nvPr>
            <p:ph type="title"/>
          </p:nvPr>
        </p:nvSpPr>
        <p:spPr/>
        <p:txBody>
          <a:bodyPr/>
          <a:lstStyle/>
          <a:p>
            <a:r>
              <a:rPr lang="en-GB" dirty="0"/>
              <a:t>Cultural Risk and EEDI</a:t>
            </a:r>
            <a:endParaRPr lang="en-US" dirty="0"/>
          </a:p>
        </p:txBody>
      </p:sp>
      <p:sp>
        <p:nvSpPr>
          <p:cNvPr id="3" name="Content Placeholder 2">
            <a:extLst>
              <a:ext uri="{FF2B5EF4-FFF2-40B4-BE49-F238E27FC236}">
                <a16:creationId xmlns:a16="http://schemas.microsoft.com/office/drawing/2014/main" id="{EF32E283-6DCB-8C56-F597-3BCB50CBAB8E}"/>
              </a:ext>
            </a:extLst>
          </p:cNvPr>
          <p:cNvSpPr>
            <a:spLocks noGrp="1"/>
          </p:cNvSpPr>
          <p:nvPr>
            <p:ph idx="1"/>
          </p:nvPr>
        </p:nvSpPr>
        <p:spPr/>
        <p:txBody>
          <a:bodyPr/>
          <a:lstStyle/>
          <a:p>
            <a:r>
              <a:rPr lang="en-GB" dirty="0"/>
              <a:t>Solution-oriented approach to identifying, a managing and mitigating cultural risk in events contexts</a:t>
            </a:r>
          </a:p>
          <a:p>
            <a:r>
              <a:rPr lang="en-GB" dirty="0"/>
              <a:t>Requires development of Emotional Intelligence (EQ), Social Intelligence (SQ) and Cultural Intelligence (CQ)</a:t>
            </a:r>
          </a:p>
          <a:p>
            <a:r>
              <a:rPr lang="en-GB" dirty="0"/>
              <a:t>Embedded as core attributes in events professionals</a:t>
            </a:r>
            <a:endParaRPr lang="en-US" dirty="0"/>
          </a:p>
        </p:txBody>
      </p:sp>
      <p:sp>
        <p:nvSpPr>
          <p:cNvPr id="5" name="Footer Placeholder 4">
            <a:extLst>
              <a:ext uri="{FF2B5EF4-FFF2-40B4-BE49-F238E27FC236}">
                <a16:creationId xmlns:a16="http://schemas.microsoft.com/office/drawing/2014/main" id="{79F5125D-5901-7F52-6351-2F0ADB11DAF7}"/>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3730235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6B1A6-E732-ACE0-7862-9C9B8FFBF93D}"/>
              </a:ext>
            </a:extLst>
          </p:cNvPr>
          <p:cNvSpPr>
            <a:spLocks noGrp="1"/>
          </p:cNvSpPr>
          <p:nvPr>
            <p:ph type="title"/>
          </p:nvPr>
        </p:nvSpPr>
        <p:spPr/>
        <p:txBody>
          <a:bodyPr/>
          <a:lstStyle/>
          <a:p>
            <a:r>
              <a:rPr lang="en-GB" dirty="0"/>
              <a:t>Cultural Risk – a contemporary events perspective</a:t>
            </a:r>
            <a:endParaRPr lang="en-US" dirty="0"/>
          </a:p>
        </p:txBody>
      </p:sp>
      <p:sp>
        <p:nvSpPr>
          <p:cNvPr id="3" name="Content Placeholder 2">
            <a:extLst>
              <a:ext uri="{FF2B5EF4-FFF2-40B4-BE49-F238E27FC236}">
                <a16:creationId xmlns:a16="http://schemas.microsoft.com/office/drawing/2014/main" id="{C2DCC0FF-73BC-A9C8-41F3-E052E8A9DEE3}"/>
              </a:ext>
            </a:extLst>
          </p:cNvPr>
          <p:cNvSpPr>
            <a:spLocks noGrp="1"/>
          </p:cNvSpPr>
          <p:nvPr>
            <p:ph idx="1"/>
          </p:nvPr>
        </p:nvSpPr>
        <p:spPr>
          <a:xfrm>
            <a:off x="660673" y="1847850"/>
            <a:ext cx="10515600" cy="4351338"/>
          </a:xfrm>
        </p:spPr>
        <p:txBody>
          <a:bodyPr>
            <a:normAutofit/>
          </a:bodyPr>
          <a:lstStyle/>
          <a:p>
            <a:r>
              <a:rPr lang="en-GB" b="0" i="0" dirty="0">
                <a:solidFill>
                  <a:srgbClr val="1A1919"/>
                </a:solidFill>
                <a:effectLst/>
                <a:latin typeface="Helvetica" pitchFamily="2" charset="0"/>
              </a:rPr>
              <a:t>“</a:t>
            </a:r>
            <a:r>
              <a:rPr lang="en-GB" sz="3300" b="0" i="0" dirty="0">
                <a:solidFill>
                  <a:srgbClr val="1A1919"/>
                </a:solidFill>
                <a:effectLst/>
              </a:rPr>
              <a:t>The potential for offence, disruption and discomfort that may occur due to an organisation or individual’s ability or inability to identify diversity and intersectional characteristics, and to provide reasonable adjustments for those to environments, spaces or policy or actions which may result in individuals being negatively</a:t>
            </a:r>
            <a:r>
              <a:rPr lang="en-GB" sz="3300" dirty="0">
                <a:solidFill>
                  <a:srgbClr val="1A1919"/>
                </a:solidFill>
              </a:rPr>
              <a:t> </a:t>
            </a:r>
            <a:r>
              <a:rPr lang="en-GB" sz="3300" b="0" i="0" dirty="0">
                <a:solidFill>
                  <a:srgbClr val="1A1919"/>
                </a:solidFill>
                <a:effectLst/>
              </a:rPr>
              <a:t>impacted, socially, emotionally, psychologically otherwise resulting in legal, moral</a:t>
            </a:r>
            <a:r>
              <a:rPr lang="en-GB" sz="3300" dirty="0">
                <a:solidFill>
                  <a:srgbClr val="1A1919"/>
                </a:solidFill>
              </a:rPr>
              <a:t> </a:t>
            </a:r>
            <a:r>
              <a:rPr lang="en-GB" sz="3300" b="0" i="0" dirty="0">
                <a:solidFill>
                  <a:srgbClr val="1A1919"/>
                </a:solidFill>
                <a:effectLst/>
              </a:rPr>
              <a:t>and ethical liability.” (Bernadette Albert, 2023)</a:t>
            </a:r>
            <a:endParaRPr lang="en-GB" sz="3300" dirty="0">
              <a:solidFill>
                <a:srgbClr val="1A1919"/>
              </a:solidFill>
              <a:effectLst/>
            </a:endParaRPr>
          </a:p>
        </p:txBody>
      </p:sp>
      <p:sp>
        <p:nvSpPr>
          <p:cNvPr id="5" name="Footer Placeholder 4">
            <a:extLst>
              <a:ext uri="{FF2B5EF4-FFF2-40B4-BE49-F238E27FC236}">
                <a16:creationId xmlns:a16="http://schemas.microsoft.com/office/drawing/2014/main" id="{46D79B3B-DB2E-50A3-25CF-2FEC60A2E6D9}"/>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1795445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27A7D-4AC0-BF1D-CF20-7B14C96A02FB}"/>
              </a:ext>
            </a:extLst>
          </p:cNvPr>
          <p:cNvSpPr>
            <a:spLocks noGrp="1"/>
          </p:cNvSpPr>
          <p:nvPr>
            <p:ph type="title"/>
          </p:nvPr>
        </p:nvSpPr>
        <p:spPr>
          <a:xfrm>
            <a:off x="368436" y="18255"/>
            <a:ext cx="11607527" cy="1325563"/>
          </a:xfrm>
        </p:spPr>
        <p:txBody>
          <a:bodyPr/>
          <a:lstStyle/>
          <a:p>
            <a:r>
              <a:rPr lang="en-GB" dirty="0"/>
              <a:t>Understanding cultural risk as a lens for creating inclusion and representation in events</a:t>
            </a:r>
            <a:endParaRPr lang="en-US" dirty="0"/>
          </a:p>
        </p:txBody>
      </p:sp>
      <p:sp>
        <p:nvSpPr>
          <p:cNvPr id="3" name="Content Placeholder 2">
            <a:extLst>
              <a:ext uri="{FF2B5EF4-FFF2-40B4-BE49-F238E27FC236}">
                <a16:creationId xmlns:a16="http://schemas.microsoft.com/office/drawing/2014/main" id="{9CDA5F9D-3193-7ACF-6826-D3F6B8FD1DB8}"/>
              </a:ext>
            </a:extLst>
          </p:cNvPr>
          <p:cNvSpPr>
            <a:spLocks noGrp="1"/>
          </p:cNvSpPr>
          <p:nvPr>
            <p:ph sz="half" idx="1"/>
          </p:nvPr>
        </p:nvSpPr>
        <p:spPr>
          <a:xfrm>
            <a:off x="368436" y="1343818"/>
            <a:ext cx="5727564" cy="4351338"/>
          </a:xfrm>
        </p:spPr>
        <p:txBody>
          <a:bodyPr/>
          <a:lstStyle/>
          <a:p>
            <a:r>
              <a:rPr lang="en-GB" dirty="0"/>
              <a:t>Diversity recognises that the event space needs to support and cater to difference, and make the most of diverse people’s attributes and characteristics</a:t>
            </a:r>
          </a:p>
          <a:p>
            <a:r>
              <a:rPr lang="en-GB" dirty="0"/>
              <a:t>Enhancing authenticity, not assimilation</a:t>
            </a:r>
          </a:p>
          <a:p>
            <a:r>
              <a:rPr lang="en-GB" dirty="0"/>
              <a:t>Dominant culture of events is white, Eurocentric</a:t>
            </a:r>
            <a:endParaRPr lang="en-US" dirty="0"/>
          </a:p>
        </p:txBody>
      </p:sp>
      <p:sp>
        <p:nvSpPr>
          <p:cNvPr id="5" name="Content Placeholder 4">
            <a:extLst>
              <a:ext uri="{FF2B5EF4-FFF2-40B4-BE49-F238E27FC236}">
                <a16:creationId xmlns:a16="http://schemas.microsoft.com/office/drawing/2014/main" id="{ACBC05F2-3951-7825-3FE7-16C717BBC3D6}"/>
              </a:ext>
            </a:extLst>
          </p:cNvPr>
          <p:cNvSpPr>
            <a:spLocks noGrp="1"/>
          </p:cNvSpPr>
          <p:nvPr>
            <p:ph sz="half" idx="2"/>
          </p:nvPr>
        </p:nvSpPr>
        <p:spPr>
          <a:xfrm>
            <a:off x="6295376" y="1343818"/>
            <a:ext cx="5896624" cy="4351338"/>
          </a:xfrm>
        </p:spPr>
        <p:txBody>
          <a:bodyPr/>
          <a:lstStyle/>
          <a:p>
            <a:r>
              <a:rPr lang="en-GB" dirty="0"/>
              <a:t>Impact of diversity on event planning and management</a:t>
            </a:r>
          </a:p>
          <a:p>
            <a:r>
              <a:rPr lang="en-GB" dirty="0"/>
              <a:t>Beyond tokenism at surface levels</a:t>
            </a:r>
          </a:p>
          <a:p>
            <a:r>
              <a:rPr lang="en-GB" dirty="0"/>
              <a:t>Uncertainty in culture + potential for negative outcomes = Cultural Risk</a:t>
            </a:r>
          </a:p>
          <a:p>
            <a:r>
              <a:rPr lang="en-GB" dirty="0"/>
              <a:t>Ethical and moral obligations - Cultural Risk Assessment becomes a strategic tool for creating more equal outcomes</a:t>
            </a:r>
            <a:endParaRPr lang="en-US" dirty="0"/>
          </a:p>
        </p:txBody>
      </p:sp>
      <p:sp>
        <p:nvSpPr>
          <p:cNvPr id="4" name="Footer Placeholder 3">
            <a:extLst>
              <a:ext uri="{FF2B5EF4-FFF2-40B4-BE49-F238E27FC236}">
                <a16:creationId xmlns:a16="http://schemas.microsoft.com/office/drawing/2014/main" id="{07A8B3A3-7BC6-7734-785B-44654AA6AC30}"/>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704408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BD135-2075-8FD0-1B55-3D211CE58F35}"/>
              </a:ext>
            </a:extLst>
          </p:cNvPr>
          <p:cNvSpPr>
            <a:spLocks noGrp="1"/>
          </p:cNvSpPr>
          <p:nvPr>
            <p:ph type="title"/>
          </p:nvPr>
        </p:nvSpPr>
        <p:spPr>
          <a:xfrm>
            <a:off x="1586407" y="72066"/>
            <a:ext cx="9171585" cy="741003"/>
          </a:xfrm>
        </p:spPr>
        <p:txBody>
          <a:bodyPr/>
          <a:lstStyle/>
          <a:p>
            <a:r>
              <a:rPr lang="en-GB" dirty="0"/>
              <a:t>Diversity, Equity, Equality and Inclusion </a:t>
            </a:r>
            <a:endParaRPr lang="en-US" dirty="0"/>
          </a:p>
        </p:txBody>
      </p:sp>
      <p:sp>
        <p:nvSpPr>
          <p:cNvPr id="3" name="Content Placeholder 2">
            <a:extLst>
              <a:ext uri="{FF2B5EF4-FFF2-40B4-BE49-F238E27FC236}">
                <a16:creationId xmlns:a16="http://schemas.microsoft.com/office/drawing/2014/main" id="{3806612D-5D2E-A876-C73C-A2FD5108D841}"/>
              </a:ext>
            </a:extLst>
          </p:cNvPr>
          <p:cNvSpPr>
            <a:spLocks noGrp="1"/>
          </p:cNvSpPr>
          <p:nvPr>
            <p:ph sz="half" idx="1"/>
          </p:nvPr>
        </p:nvSpPr>
        <p:spPr>
          <a:xfrm>
            <a:off x="-1" y="813069"/>
            <a:ext cx="6019801" cy="4499261"/>
          </a:xfrm>
        </p:spPr>
        <p:txBody>
          <a:bodyPr/>
          <a:lstStyle/>
          <a:p>
            <a:r>
              <a:rPr lang="en-GB" b="0" i="0" dirty="0">
                <a:solidFill>
                  <a:srgbClr val="1A1919"/>
                </a:solidFill>
                <a:effectLst/>
              </a:rPr>
              <a:t>Diversity:</a:t>
            </a:r>
            <a:r>
              <a:rPr lang="en-GB" dirty="0">
                <a:solidFill>
                  <a:srgbClr val="1A1919"/>
                </a:solidFill>
              </a:rPr>
              <a:t> </a:t>
            </a:r>
            <a:r>
              <a:rPr lang="en-GB" b="0" i="0" dirty="0">
                <a:solidFill>
                  <a:srgbClr val="1A1919"/>
                </a:solidFill>
                <a:effectLst/>
              </a:rPr>
              <a:t>the presence of individuals from different backgrounds, including but not limited to,</a:t>
            </a:r>
            <a:r>
              <a:rPr lang="en-GB" dirty="0">
                <a:solidFill>
                  <a:srgbClr val="1A1919"/>
                </a:solidFill>
              </a:rPr>
              <a:t> </a:t>
            </a:r>
            <a:r>
              <a:rPr lang="en-GB" b="0" i="0" dirty="0">
                <a:solidFill>
                  <a:srgbClr val="1A1919"/>
                </a:solidFill>
                <a:effectLst/>
              </a:rPr>
              <a:t>race, ethnicity, gender, sexual orientation, age, abilities, from different geographic</a:t>
            </a:r>
            <a:r>
              <a:rPr lang="en-GB" dirty="0">
                <a:solidFill>
                  <a:srgbClr val="1A1919"/>
                </a:solidFill>
              </a:rPr>
              <a:t> </a:t>
            </a:r>
            <a:r>
              <a:rPr lang="en-GB" b="0" i="0" dirty="0">
                <a:solidFill>
                  <a:srgbClr val="1A1919"/>
                </a:solidFill>
                <a:effectLst/>
              </a:rPr>
              <a:t>localities and cultures. </a:t>
            </a:r>
          </a:p>
          <a:p>
            <a:r>
              <a:rPr lang="en-GB" b="0" i="0" dirty="0">
                <a:solidFill>
                  <a:srgbClr val="1A1919"/>
                </a:solidFill>
                <a:effectLst/>
              </a:rPr>
              <a:t>“Equality is giving everyone the same pair of shoes. Equity is giving everyone a</a:t>
            </a:r>
            <a:r>
              <a:rPr lang="en-GB" dirty="0">
                <a:solidFill>
                  <a:srgbClr val="1A1919"/>
                </a:solidFill>
              </a:rPr>
              <a:t> </a:t>
            </a:r>
            <a:r>
              <a:rPr lang="en-GB" b="0" i="0" dirty="0">
                <a:solidFill>
                  <a:srgbClr val="1A1919"/>
                </a:solidFill>
                <a:effectLst/>
              </a:rPr>
              <a:t>pair of shoes that fits.” Enid Lee (n.d.)</a:t>
            </a:r>
            <a:endParaRPr lang="en-GB" dirty="0">
              <a:solidFill>
                <a:srgbClr val="1A1919"/>
              </a:solidFill>
              <a:effectLst/>
            </a:endParaRPr>
          </a:p>
          <a:p>
            <a:endParaRPr lang="en-US" dirty="0"/>
          </a:p>
        </p:txBody>
      </p:sp>
      <p:sp>
        <p:nvSpPr>
          <p:cNvPr id="4" name="Content Placeholder 3">
            <a:extLst>
              <a:ext uri="{FF2B5EF4-FFF2-40B4-BE49-F238E27FC236}">
                <a16:creationId xmlns:a16="http://schemas.microsoft.com/office/drawing/2014/main" id="{94BCCEC3-B2B3-3742-51BD-BFEEE6E59C62}"/>
              </a:ext>
            </a:extLst>
          </p:cNvPr>
          <p:cNvSpPr>
            <a:spLocks noGrp="1"/>
          </p:cNvSpPr>
          <p:nvPr>
            <p:ph sz="half" idx="2"/>
          </p:nvPr>
        </p:nvSpPr>
        <p:spPr>
          <a:xfrm>
            <a:off x="6172198" y="813068"/>
            <a:ext cx="6019801" cy="5140909"/>
          </a:xfrm>
        </p:spPr>
        <p:txBody>
          <a:bodyPr/>
          <a:lstStyle/>
          <a:p>
            <a:r>
              <a:rPr lang="en-GB" b="0" i="0" dirty="0">
                <a:solidFill>
                  <a:srgbClr val="1A1919"/>
                </a:solidFill>
                <a:effectLst/>
              </a:rPr>
              <a:t>Equity acknowledges that not every</a:t>
            </a:r>
            <a:r>
              <a:rPr lang="en-GB" dirty="0">
                <a:solidFill>
                  <a:srgbClr val="1A1919"/>
                </a:solidFill>
              </a:rPr>
              <a:t> </a:t>
            </a:r>
            <a:r>
              <a:rPr lang="en-GB" b="0" i="0" dirty="0">
                <a:solidFill>
                  <a:srgbClr val="1A1919"/>
                </a:solidFill>
                <a:effectLst/>
              </a:rPr>
              <a:t>individual has the same circumstances, and so adjustments are required, through the</a:t>
            </a:r>
            <a:r>
              <a:rPr lang="en-GB" dirty="0">
                <a:solidFill>
                  <a:srgbClr val="1A1919"/>
                </a:solidFill>
              </a:rPr>
              <a:t> </a:t>
            </a:r>
            <a:r>
              <a:rPr lang="en-GB" b="0" i="0" dirty="0">
                <a:solidFill>
                  <a:srgbClr val="1A1919"/>
                </a:solidFill>
                <a:effectLst/>
              </a:rPr>
              <a:t>provision of specific needs to address the disparities faced. </a:t>
            </a:r>
          </a:p>
          <a:p>
            <a:r>
              <a:rPr lang="en-GB" dirty="0">
                <a:solidFill>
                  <a:srgbClr val="1A1919"/>
                </a:solidFill>
              </a:rPr>
              <a:t>I</a:t>
            </a:r>
            <a:r>
              <a:rPr lang="en-GB" b="0" i="0" dirty="0">
                <a:solidFill>
                  <a:srgbClr val="1A1919"/>
                </a:solidFill>
                <a:effectLst/>
              </a:rPr>
              <a:t>nclusion</a:t>
            </a:r>
            <a:r>
              <a:rPr lang="en-GB" dirty="0">
                <a:solidFill>
                  <a:srgbClr val="1A1919"/>
                </a:solidFill>
              </a:rPr>
              <a:t> </a:t>
            </a:r>
            <a:r>
              <a:rPr lang="en-GB" b="0" i="0" dirty="0">
                <a:solidFill>
                  <a:srgbClr val="1A1919"/>
                </a:solidFill>
                <a:effectLst/>
              </a:rPr>
              <a:t>is creating environments in which diverse individuals feel represented, valued, can</a:t>
            </a:r>
            <a:r>
              <a:rPr lang="en-GB" dirty="0">
                <a:solidFill>
                  <a:srgbClr val="1A1919"/>
                </a:solidFill>
              </a:rPr>
              <a:t> </a:t>
            </a:r>
            <a:r>
              <a:rPr lang="en-GB" b="0" i="0" dirty="0">
                <a:solidFill>
                  <a:srgbClr val="1A1919"/>
                </a:solidFill>
                <a:effectLst/>
              </a:rPr>
              <a:t>present authentically, developing a sense of belonging, and are facilitated by an ease</a:t>
            </a:r>
            <a:r>
              <a:rPr lang="en-GB" dirty="0">
                <a:solidFill>
                  <a:srgbClr val="1A1919"/>
                </a:solidFill>
              </a:rPr>
              <a:t> </a:t>
            </a:r>
            <a:r>
              <a:rPr lang="en-GB" b="0" i="0" dirty="0">
                <a:solidFill>
                  <a:srgbClr val="1A1919"/>
                </a:solidFill>
                <a:effectLst/>
              </a:rPr>
              <a:t>of navigation.</a:t>
            </a:r>
            <a:endParaRPr lang="en-GB" dirty="0">
              <a:solidFill>
                <a:srgbClr val="1A1919"/>
              </a:solidFill>
              <a:effectLst/>
            </a:endParaRPr>
          </a:p>
          <a:p>
            <a:endParaRPr lang="en-GB" dirty="0">
              <a:solidFill>
                <a:srgbClr val="1A1919"/>
              </a:solidFill>
              <a:effectLst/>
            </a:endParaRPr>
          </a:p>
          <a:p>
            <a:endParaRPr lang="en-US" dirty="0"/>
          </a:p>
        </p:txBody>
      </p:sp>
      <p:sp>
        <p:nvSpPr>
          <p:cNvPr id="5" name="Footer Placeholder 4">
            <a:extLst>
              <a:ext uri="{FF2B5EF4-FFF2-40B4-BE49-F238E27FC236}">
                <a16:creationId xmlns:a16="http://schemas.microsoft.com/office/drawing/2014/main" id="{C9B08E4E-203B-577F-5182-9CAA5A5BB382}"/>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3088266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EB09E-A88E-F344-A91C-9AC59F5CC0BE}"/>
              </a:ext>
            </a:extLst>
          </p:cNvPr>
          <p:cNvSpPr>
            <a:spLocks noGrp="1"/>
          </p:cNvSpPr>
          <p:nvPr>
            <p:ph type="title"/>
          </p:nvPr>
        </p:nvSpPr>
        <p:spPr/>
        <p:txBody>
          <a:bodyPr/>
          <a:lstStyle/>
          <a:p>
            <a:r>
              <a:rPr lang="en-GB" dirty="0"/>
              <a:t>Complex power dynamics</a:t>
            </a:r>
            <a:endParaRPr lang="en-US" dirty="0"/>
          </a:p>
        </p:txBody>
      </p:sp>
      <p:sp>
        <p:nvSpPr>
          <p:cNvPr id="3" name="Content Placeholder 2">
            <a:extLst>
              <a:ext uri="{FF2B5EF4-FFF2-40B4-BE49-F238E27FC236}">
                <a16:creationId xmlns:a16="http://schemas.microsoft.com/office/drawing/2014/main" id="{F22E5FDE-22F9-74EA-4D97-A25359430155}"/>
              </a:ext>
            </a:extLst>
          </p:cNvPr>
          <p:cNvSpPr>
            <a:spLocks noGrp="1"/>
          </p:cNvSpPr>
          <p:nvPr>
            <p:ph sz="half" idx="1"/>
          </p:nvPr>
        </p:nvSpPr>
        <p:spPr>
          <a:xfrm>
            <a:off x="838200" y="1915319"/>
            <a:ext cx="5181600" cy="4351338"/>
          </a:xfrm>
        </p:spPr>
        <p:txBody>
          <a:bodyPr/>
          <a:lstStyle/>
          <a:p>
            <a:r>
              <a:rPr lang="en-GB" dirty="0"/>
              <a:t>Power dynamics shape environments and are flexible</a:t>
            </a:r>
          </a:p>
          <a:p>
            <a:r>
              <a:rPr lang="en-GB" dirty="0"/>
              <a:t>Who gets to be in the room</a:t>
            </a:r>
          </a:p>
          <a:p>
            <a:r>
              <a:rPr lang="en-GB" dirty="0"/>
              <a:t>Who gets to speak</a:t>
            </a:r>
          </a:p>
          <a:p>
            <a:r>
              <a:rPr lang="en-GB" dirty="0"/>
              <a:t>Who is heard</a:t>
            </a:r>
          </a:p>
          <a:p>
            <a:r>
              <a:rPr lang="en-GB" dirty="0"/>
              <a:t>Who makes decisions</a:t>
            </a:r>
          </a:p>
          <a:p>
            <a:r>
              <a:rPr lang="en-GB" dirty="0"/>
              <a:t>Avoiding tokenism</a:t>
            </a:r>
            <a:endParaRPr lang="en-US" dirty="0"/>
          </a:p>
        </p:txBody>
      </p:sp>
      <p:sp>
        <p:nvSpPr>
          <p:cNvPr id="4" name="Content Placeholder 3">
            <a:extLst>
              <a:ext uri="{FF2B5EF4-FFF2-40B4-BE49-F238E27FC236}">
                <a16:creationId xmlns:a16="http://schemas.microsoft.com/office/drawing/2014/main" id="{BE81BD43-42AE-3D58-ED85-B685B7118D22}"/>
              </a:ext>
            </a:extLst>
          </p:cNvPr>
          <p:cNvSpPr>
            <a:spLocks noGrp="1"/>
          </p:cNvSpPr>
          <p:nvPr>
            <p:ph sz="half" idx="2"/>
          </p:nvPr>
        </p:nvSpPr>
        <p:spPr/>
        <p:txBody>
          <a:bodyPr/>
          <a:lstStyle/>
          <a:p>
            <a:r>
              <a:rPr lang="en-GB" b="0" i="0" dirty="0">
                <a:solidFill>
                  <a:srgbClr val="1A1919"/>
                </a:solidFill>
                <a:effectLst/>
              </a:rPr>
              <a:t>Many</a:t>
            </a:r>
            <a:r>
              <a:rPr lang="en-GB" dirty="0">
                <a:solidFill>
                  <a:srgbClr val="1A1919"/>
                </a:solidFill>
              </a:rPr>
              <a:t> </a:t>
            </a:r>
            <a:r>
              <a:rPr lang="en-GB" b="0" i="0" dirty="0">
                <a:solidFill>
                  <a:srgbClr val="1A1919"/>
                </a:solidFill>
                <a:effectLst/>
              </a:rPr>
              <a:t>organisations fall into the trap of ‘virtue signalling’,</a:t>
            </a:r>
            <a:r>
              <a:rPr lang="en-GB" dirty="0">
                <a:solidFill>
                  <a:srgbClr val="1A1919"/>
                </a:solidFill>
              </a:rPr>
              <a:t> </a:t>
            </a:r>
            <a:r>
              <a:rPr lang="en-GB" b="0" i="0" dirty="0">
                <a:solidFill>
                  <a:srgbClr val="1A1919"/>
                </a:solidFill>
                <a:effectLst/>
              </a:rPr>
              <a:t>appearing to do the right thing as part of a Corporate Social Responsibility agenda</a:t>
            </a:r>
            <a:r>
              <a:rPr lang="en-GB" dirty="0">
                <a:solidFill>
                  <a:srgbClr val="1A1919"/>
                </a:solidFill>
              </a:rPr>
              <a:t> </a:t>
            </a:r>
            <a:r>
              <a:rPr lang="en-GB" b="0" i="0" dirty="0">
                <a:solidFill>
                  <a:srgbClr val="1A1919"/>
                </a:solidFill>
                <a:effectLst/>
              </a:rPr>
              <a:t>or to appease clients and stakeholders, rather than address real challenges that</a:t>
            </a:r>
            <a:r>
              <a:rPr lang="en-GB" dirty="0">
                <a:solidFill>
                  <a:srgbClr val="1A1919"/>
                </a:solidFill>
              </a:rPr>
              <a:t> </a:t>
            </a:r>
            <a:r>
              <a:rPr lang="en-GB" b="0" i="0" dirty="0">
                <a:solidFill>
                  <a:srgbClr val="1A1919"/>
                </a:solidFill>
                <a:effectLst/>
              </a:rPr>
              <a:t>underpin discrimination, disenfranchisement, inequality and exclusion. </a:t>
            </a:r>
            <a:endParaRPr lang="en-GB" dirty="0">
              <a:solidFill>
                <a:srgbClr val="1A1919"/>
              </a:solidFill>
              <a:effectLst/>
            </a:endParaRPr>
          </a:p>
          <a:p>
            <a:endParaRPr lang="en-US" dirty="0"/>
          </a:p>
        </p:txBody>
      </p:sp>
      <p:sp>
        <p:nvSpPr>
          <p:cNvPr id="5" name="Footer Placeholder 4">
            <a:extLst>
              <a:ext uri="{FF2B5EF4-FFF2-40B4-BE49-F238E27FC236}">
                <a16:creationId xmlns:a16="http://schemas.microsoft.com/office/drawing/2014/main" id="{3BA01D77-9EF5-3F87-F53F-90EA93F30A8E}"/>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1991951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76C28-5F74-62CD-268B-900830FDC909}"/>
              </a:ext>
            </a:extLst>
          </p:cNvPr>
          <p:cNvSpPr>
            <a:spLocks noGrp="1"/>
          </p:cNvSpPr>
          <p:nvPr>
            <p:ph type="title"/>
          </p:nvPr>
        </p:nvSpPr>
        <p:spPr>
          <a:xfrm>
            <a:off x="1634203" y="112798"/>
            <a:ext cx="9075994" cy="659035"/>
          </a:xfrm>
        </p:spPr>
        <p:txBody>
          <a:bodyPr/>
          <a:lstStyle/>
          <a:p>
            <a:r>
              <a:rPr lang="en-GB" dirty="0"/>
              <a:t>Bias and overcoming unconscious bias</a:t>
            </a:r>
            <a:endParaRPr lang="en-US" dirty="0"/>
          </a:p>
        </p:txBody>
      </p:sp>
      <p:sp>
        <p:nvSpPr>
          <p:cNvPr id="3" name="Content Placeholder 2">
            <a:extLst>
              <a:ext uri="{FF2B5EF4-FFF2-40B4-BE49-F238E27FC236}">
                <a16:creationId xmlns:a16="http://schemas.microsoft.com/office/drawing/2014/main" id="{9C228871-A307-DB16-4FC4-C4B636731EF9}"/>
              </a:ext>
            </a:extLst>
          </p:cNvPr>
          <p:cNvSpPr>
            <a:spLocks noGrp="1"/>
          </p:cNvSpPr>
          <p:nvPr>
            <p:ph sz="half" idx="1"/>
          </p:nvPr>
        </p:nvSpPr>
        <p:spPr>
          <a:xfrm>
            <a:off x="163871" y="951220"/>
            <a:ext cx="5855929" cy="5225743"/>
          </a:xfrm>
        </p:spPr>
        <p:txBody>
          <a:bodyPr/>
          <a:lstStyle/>
          <a:p>
            <a:r>
              <a:rPr lang="en-GB" b="0" i="0" dirty="0">
                <a:solidFill>
                  <a:srgbClr val="1A1919"/>
                </a:solidFill>
                <a:effectLst/>
              </a:rPr>
              <a:t>Unconscious bias, or implicit bias, is a pervasive cognitive phenomenon which influences individuals’ behaviours without conscious awareness.</a:t>
            </a:r>
          </a:p>
          <a:p>
            <a:r>
              <a:rPr lang="en-GB" b="0" i="0" dirty="0">
                <a:solidFill>
                  <a:srgbClr val="1A1919"/>
                </a:solidFill>
                <a:effectLst/>
              </a:rPr>
              <a:t>The keystone for stereotypes, entrenched beliefs, prejudices, and by extension,</a:t>
            </a:r>
            <a:r>
              <a:rPr lang="en-GB" dirty="0">
                <a:solidFill>
                  <a:srgbClr val="1A1919"/>
                </a:solidFill>
              </a:rPr>
              <a:t> </a:t>
            </a:r>
            <a:r>
              <a:rPr lang="en-GB" b="0" i="0" dirty="0">
                <a:solidFill>
                  <a:srgbClr val="1A1919"/>
                </a:solidFill>
                <a:effectLst/>
              </a:rPr>
              <a:t>discrimination and negative perceptions of others who are different to ourselves</a:t>
            </a:r>
            <a:endParaRPr lang="en-GB" dirty="0">
              <a:solidFill>
                <a:srgbClr val="1A1919"/>
              </a:solidFill>
              <a:effectLst/>
            </a:endParaRPr>
          </a:p>
          <a:p>
            <a:endParaRPr lang="en-GB" b="0" i="0" dirty="0">
              <a:solidFill>
                <a:srgbClr val="1A1919"/>
              </a:solidFill>
              <a:effectLst/>
            </a:endParaRPr>
          </a:p>
          <a:p>
            <a:endParaRPr lang="en-GB" dirty="0">
              <a:solidFill>
                <a:srgbClr val="1A1919"/>
              </a:solidFill>
              <a:effectLst/>
              <a:latin typeface="Helvetica" pitchFamily="2" charset="0"/>
            </a:endParaRPr>
          </a:p>
          <a:p>
            <a:endParaRPr lang="en-US" dirty="0"/>
          </a:p>
        </p:txBody>
      </p:sp>
      <p:sp>
        <p:nvSpPr>
          <p:cNvPr id="4" name="Content Placeholder 3">
            <a:extLst>
              <a:ext uri="{FF2B5EF4-FFF2-40B4-BE49-F238E27FC236}">
                <a16:creationId xmlns:a16="http://schemas.microsoft.com/office/drawing/2014/main" id="{D6B0AB30-309A-02B0-CF65-B1329D7EFAC6}"/>
              </a:ext>
            </a:extLst>
          </p:cNvPr>
          <p:cNvSpPr>
            <a:spLocks noGrp="1"/>
          </p:cNvSpPr>
          <p:nvPr>
            <p:ph sz="half" idx="2"/>
          </p:nvPr>
        </p:nvSpPr>
        <p:spPr>
          <a:xfrm>
            <a:off x="6172200" y="951220"/>
            <a:ext cx="5181600" cy="5225743"/>
          </a:xfrm>
        </p:spPr>
        <p:txBody>
          <a:bodyPr/>
          <a:lstStyle/>
          <a:p>
            <a:r>
              <a:rPr lang="en-GB" dirty="0"/>
              <a:t>System 1 (automatic, instinctive, becomes default setting) and System 2  (problem solving, requires effort) brain thinking</a:t>
            </a:r>
          </a:p>
          <a:p>
            <a:r>
              <a:rPr lang="en-GB" dirty="0"/>
              <a:t>Dominant System 1 brain unconsciously defaults to unconscious bias and stereotypes</a:t>
            </a:r>
          </a:p>
          <a:p>
            <a:r>
              <a:rPr lang="en-GB" dirty="0"/>
              <a:t>See Stereotypes of Discrimination Model</a:t>
            </a:r>
            <a:endParaRPr lang="en-US" dirty="0"/>
          </a:p>
        </p:txBody>
      </p:sp>
      <p:sp>
        <p:nvSpPr>
          <p:cNvPr id="5" name="Footer Placeholder 4">
            <a:extLst>
              <a:ext uri="{FF2B5EF4-FFF2-40B4-BE49-F238E27FC236}">
                <a16:creationId xmlns:a16="http://schemas.microsoft.com/office/drawing/2014/main" id="{7C19A9A2-5C5F-7954-14DB-91FC8AF82346}"/>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2083591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2C34EF73-4D29-F56B-4A2E-05F05D23FFBF}"/>
              </a:ext>
            </a:extLst>
          </p:cNvPr>
          <p:cNvSpPr>
            <a:spLocks noGrp="1"/>
          </p:cNvSpPr>
          <p:nvPr>
            <p:ph type="ftr" sz="quarter" idx="11"/>
          </p:nvPr>
        </p:nvSpPr>
        <p:spPr/>
        <p:txBody>
          <a:bodyPr/>
          <a:lstStyle/>
          <a:p>
            <a:r>
              <a:rPr lang="de-DE"/>
              <a:t>© Albert, Dowson &amp; Lomax 2025 https://www.goodfellowpublishers.com/culturalrisk</a:t>
            </a:r>
            <a:endParaRPr lang="en-GB"/>
          </a:p>
        </p:txBody>
      </p:sp>
      <p:pic>
        <p:nvPicPr>
          <p:cNvPr id="8" name="Picture 7">
            <a:extLst>
              <a:ext uri="{FF2B5EF4-FFF2-40B4-BE49-F238E27FC236}">
                <a16:creationId xmlns:a16="http://schemas.microsoft.com/office/drawing/2014/main" id="{2BAE5167-A919-71B3-9DD8-37418CC8FB35}"/>
              </a:ext>
            </a:extLst>
          </p:cNvPr>
          <p:cNvPicPr>
            <a:picLocks noChangeAspect="1"/>
          </p:cNvPicPr>
          <p:nvPr/>
        </p:nvPicPr>
        <p:blipFill>
          <a:blip r:embed="rId2"/>
          <a:stretch>
            <a:fillRect/>
          </a:stretch>
        </p:blipFill>
        <p:spPr>
          <a:xfrm>
            <a:off x="327980" y="25700"/>
            <a:ext cx="12105924" cy="6832300"/>
          </a:xfrm>
          <a:prstGeom prst="rect">
            <a:avLst/>
          </a:prstGeom>
        </p:spPr>
      </p:pic>
    </p:spTree>
    <p:extLst>
      <p:ext uri="{BB962C8B-B14F-4D97-AF65-F5344CB8AC3E}">
        <p14:creationId xmlns:p14="http://schemas.microsoft.com/office/powerpoint/2010/main" val="3613566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88C6E-F4DF-663B-007F-48AE3BB5A260}"/>
              </a:ext>
            </a:extLst>
          </p:cNvPr>
          <p:cNvSpPr>
            <a:spLocks noGrp="1"/>
          </p:cNvSpPr>
          <p:nvPr>
            <p:ph type="title"/>
          </p:nvPr>
        </p:nvSpPr>
        <p:spPr>
          <a:xfrm>
            <a:off x="1694562" y="136525"/>
            <a:ext cx="8802875" cy="914946"/>
          </a:xfrm>
        </p:spPr>
        <p:txBody>
          <a:bodyPr/>
          <a:lstStyle/>
          <a:p>
            <a:r>
              <a:rPr lang="en-GB" b="0" i="0" dirty="0">
                <a:solidFill>
                  <a:srgbClr val="1A1919"/>
                </a:solidFill>
                <a:effectLst/>
                <a:latin typeface="+mn-lt"/>
              </a:rPr>
              <a:t>Be AWARE – Bias re-engineering</a:t>
            </a:r>
            <a:endParaRPr lang="en-US" dirty="0">
              <a:latin typeface="+mn-lt"/>
            </a:endParaRPr>
          </a:p>
        </p:txBody>
      </p:sp>
      <p:sp>
        <p:nvSpPr>
          <p:cNvPr id="3" name="Content Placeholder 2">
            <a:extLst>
              <a:ext uri="{FF2B5EF4-FFF2-40B4-BE49-F238E27FC236}">
                <a16:creationId xmlns:a16="http://schemas.microsoft.com/office/drawing/2014/main" id="{2FF4FF62-8B30-BEE4-D073-F6D341C2D788}"/>
              </a:ext>
            </a:extLst>
          </p:cNvPr>
          <p:cNvSpPr>
            <a:spLocks noGrp="1"/>
          </p:cNvSpPr>
          <p:nvPr>
            <p:ph idx="1"/>
          </p:nvPr>
        </p:nvSpPr>
        <p:spPr>
          <a:xfrm>
            <a:off x="189816" y="1051470"/>
            <a:ext cx="12002183" cy="5940358"/>
          </a:xfrm>
        </p:spPr>
        <p:txBody>
          <a:bodyPr>
            <a:normAutofit fontScale="92500" lnSpcReduction="10000"/>
          </a:bodyPr>
          <a:lstStyle/>
          <a:p>
            <a:pPr marL="514350" indent="-514350">
              <a:buFont typeface="+mj-lt"/>
              <a:buAutoNum type="arabicPeriod"/>
            </a:pPr>
            <a:r>
              <a:rPr lang="en-GB" b="0" i="0" dirty="0">
                <a:solidFill>
                  <a:srgbClr val="1A1919"/>
                </a:solidFill>
                <a:effectLst/>
              </a:rPr>
              <a:t>Acknowledge: that the situation is unfamiliar and that potentially you will</a:t>
            </a:r>
            <a:r>
              <a:rPr lang="en-GB" dirty="0">
                <a:solidFill>
                  <a:srgbClr val="1A1919"/>
                </a:solidFill>
              </a:rPr>
              <a:t> </a:t>
            </a:r>
            <a:r>
              <a:rPr lang="en-GB" b="0" i="0" dirty="0">
                <a:solidFill>
                  <a:srgbClr val="1A1919"/>
                </a:solidFill>
                <a:effectLst/>
              </a:rPr>
              <a:t>gravitate towards automatic thinking; identify when bias or stereotype may</a:t>
            </a:r>
            <a:r>
              <a:rPr lang="en-GB" dirty="0">
                <a:solidFill>
                  <a:srgbClr val="1A1919"/>
                </a:solidFill>
              </a:rPr>
              <a:t> </a:t>
            </a:r>
            <a:r>
              <a:rPr lang="en-GB" b="0" i="0" dirty="0">
                <a:solidFill>
                  <a:srgbClr val="1A1919"/>
                </a:solidFill>
                <a:effectLst/>
              </a:rPr>
              <a:t>be at play</a:t>
            </a:r>
          </a:p>
          <a:p>
            <a:pPr marL="514350" indent="-514350">
              <a:buFont typeface="+mj-lt"/>
              <a:buAutoNum type="arabicPeriod"/>
            </a:pPr>
            <a:r>
              <a:rPr lang="en-GB" b="0" i="0" dirty="0">
                <a:solidFill>
                  <a:srgbClr val="1A1919"/>
                </a:solidFill>
                <a:effectLst/>
              </a:rPr>
              <a:t>Watch out: for the bias or stereotype, take ownership rather than dismissing it, recognise that cultural and social conditioning is the source of the bias, and therefore influences your thinking.</a:t>
            </a:r>
          </a:p>
          <a:p>
            <a:pPr marL="514350" indent="-514350">
              <a:buFont typeface="+mj-lt"/>
              <a:buAutoNum type="arabicPeriod"/>
            </a:pPr>
            <a:r>
              <a:rPr lang="en-GB" b="0" i="0" dirty="0">
                <a:solidFill>
                  <a:srgbClr val="1A1919"/>
                </a:solidFill>
                <a:effectLst/>
              </a:rPr>
              <a:t>Ask: distinguish between your assumptions, use critical self-interrogation,</a:t>
            </a:r>
            <a:r>
              <a:rPr lang="en-GB" dirty="0">
                <a:solidFill>
                  <a:srgbClr val="1A1919"/>
                </a:solidFill>
              </a:rPr>
              <a:t> </a:t>
            </a:r>
            <a:r>
              <a:rPr lang="en-GB" b="0" i="0" dirty="0">
                <a:solidFill>
                  <a:srgbClr val="1A1919"/>
                </a:solidFill>
                <a:effectLst/>
              </a:rPr>
              <a:t>ask yourself what the inherited assumptions are, and what are evidence-based assumptions, gain more knowledge to substantiate if necessary.</a:t>
            </a:r>
          </a:p>
          <a:p>
            <a:pPr marL="514350" indent="-514350">
              <a:buFont typeface="+mj-lt"/>
              <a:buAutoNum type="arabicPeriod"/>
            </a:pPr>
            <a:r>
              <a:rPr lang="en-GB" b="0" i="0" dirty="0">
                <a:solidFill>
                  <a:srgbClr val="1A1919"/>
                </a:solidFill>
                <a:effectLst/>
              </a:rPr>
              <a:t>Reflect: and adapt by shifting the schema, incorporating your new knowledge</a:t>
            </a:r>
            <a:r>
              <a:rPr lang="en-GB" dirty="0">
                <a:solidFill>
                  <a:srgbClr val="1A1919"/>
                </a:solidFill>
              </a:rPr>
              <a:t> </a:t>
            </a:r>
            <a:r>
              <a:rPr lang="en-GB" b="0" i="0" dirty="0">
                <a:solidFill>
                  <a:srgbClr val="1A1919"/>
                </a:solidFill>
                <a:effectLst/>
              </a:rPr>
              <a:t>by consciously reframing your new perspective, consciously updating your pre-existing mental shortcuts.</a:t>
            </a:r>
            <a:endParaRPr lang="en-GB" dirty="0">
              <a:solidFill>
                <a:srgbClr val="1A1919"/>
              </a:solidFill>
            </a:endParaRPr>
          </a:p>
          <a:p>
            <a:pPr marL="514350" indent="-514350">
              <a:buFont typeface="+mj-lt"/>
              <a:buAutoNum type="arabicPeriod"/>
            </a:pPr>
            <a:r>
              <a:rPr lang="en-GB" b="0" i="0" dirty="0">
                <a:solidFill>
                  <a:srgbClr val="1A1919"/>
                </a:solidFill>
                <a:effectLst/>
              </a:rPr>
              <a:t>Engage: Engagement will re-engineer your previous response, thus creating a</a:t>
            </a:r>
            <a:r>
              <a:rPr lang="en-GB" dirty="0">
                <a:solidFill>
                  <a:srgbClr val="1A1919"/>
                </a:solidFill>
              </a:rPr>
              <a:t> </a:t>
            </a:r>
            <a:r>
              <a:rPr lang="en-GB" b="0" i="0" dirty="0">
                <a:solidFill>
                  <a:srgbClr val="1A1919"/>
                </a:solidFill>
                <a:effectLst/>
              </a:rPr>
              <a:t>feedback loop, ensuring that the System 1 thinking is interrupted in the future,</a:t>
            </a:r>
            <a:r>
              <a:rPr lang="en-GB" dirty="0">
                <a:solidFill>
                  <a:srgbClr val="1A1919"/>
                </a:solidFill>
              </a:rPr>
              <a:t> a</a:t>
            </a:r>
            <a:r>
              <a:rPr lang="en-GB" b="0" i="0" dirty="0">
                <a:solidFill>
                  <a:srgbClr val="1A1919"/>
                </a:solidFill>
                <a:effectLst/>
              </a:rPr>
              <a:t>nd recognise more accurate thinking, minimising the potential for bias in the future.</a:t>
            </a:r>
            <a:endParaRPr lang="en-GB" dirty="0">
              <a:solidFill>
                <a:srgbClr val="1A1919"/>
              </a:solidFill>
              <a:effectLst/>
            </a:endParaRPr>
          </a:p>
        </p:txBody>
      </p:sp>
      <p:sp>
        <p:nvSpPr>
          <p:cNvPr id="5" name="Footer Placeholder 4">
            <a:extLst>
              <a:ext uri="{FF2B5EF4-FFF2-40B4-BE49-F238E27FC236}">
                <a16:creationId xmlns:a16="http://schemas.microsoft.com/office/drawing/2014/main" id="{A2C248A2-DA4E-1B6C-801D-25FEEC8E2B08}"/>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4170026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F68D4-D54E-76BA-C42C-BF3877423F3B}"/>
              </a:ext>
            </a:extLst>
          </p:cNvPr>
          <p:cNvSpPr>
            <a:spLocks noGrp="1"/>
          </p:cNvSpPr>
          <p:nvPr>
            <p:ph type="title"/>
          </p:nvPr>
        </p:nvSpPr>
        <p:spPr>
          <a:xfrm>
            <a:off x="3235085" y="0"/>
            <a:ext cx="5061155" cy="1078817"/>
          </a:xfrm>
        </p:spPr>
        <p:txBody>
          <a:bodyPr>
            <a:normAutofit fontScale="90000"/>
          </a:bodyPr>
          <a:lstStyle/>
          <a:p>
            <a:r>
              <a:rPr lang="en-GB" dirty="0"/>
              <a:t>Summary Chapter 3 (1)</a:t>
            </a:r>
            <a:endParaRPr lang="en-US" dirty="0"/>
          </a:p>
        </p:txBody>
      </p:sp>
      <p:sp>
        <p:nvSpPr>
          <p:cNvPr id="3" name="Content Placeholder 2">
            <a:extLst>
              <a:ext uri="{FF2B5EF4-FFF2-40B4-BE49-F238E27FC236}">
                <a16:creationId xmlns:a16="http://schemas.microsoft.com/office/drawing/2014/main" id="{1E9ACACB-A1A7-6A61-C351-233C9D01FA1A}"/>
              </a:ext>
            </a:extLst>
          </p:cNvPr>
          <p:cNvSpPr>
            <a:spLocks noGrp="1"/>
          </p:cNvSpPr>
          <p:nvPr>
            <p:ph idx="1"/>
          </p:nvPr>
        </p:nvSpPr>
        <p:spPr>
          <a:xfrm>
            <a:off x="177527" y="1078817"/>
            <a:ext cx="11176273" cy="5093656"/>
          </a:xfrm>
        </p:spPr>
        <p:txBody>
          <a:bodyPr>
            <a:normAutofit/>
          </a:bodyPr>
          <a:lstStyle/>
          <a:p>
            <a:r>
              <a:rPr lang="en-GB" b="0" i="0" dirty="0">
                <a:solidFill>
                  <a:srgbClr val="1A1919"/>
                </a:solidFill>
                <a:effectLst/>
              </a:rPr>
              <a:t>Although benefits of Equity, Equality, Diversity and Inclusion are being</a:t>
            </a:r>
            <a:r>
              <a:rPr lang="en-GB" dirty="0">
                <a:solidFill>
                  <a:srgbClr val="1A1919"/>
                </a:solidFill>
              </a:rPr>
              <a:t> </a:t>
            </a:r>
            <a:r>
              <a:rPr lang="en-GB" b="0" i="0" dirty="0">
                <a:solidFill>
                  <a:srgbClr val="1A1919"/>
                </a:solidFill>
                <a:effectLst/>
              </a:rPr>
              <a:t>challenged globally, this mandate has had a positive impact on the</a:t>
            </a:r>
            <a:r>
              <a:rPr lang="en-GB" dirty="0">
                <a:solidFill>
                  <a:srgbClr val="1A1919"/>
                </a:solidFill>
              </a:rPr>
              <a:t> </a:t>
            </a:r>
            <a:r>
              <a:rPr lang="en-GB" b="0" i="0" dirty="0">
                <a:solidFill>
                  <a:srgbClr val="1A1919"/>
                </a:solidFill>
                <a:effectLst/>
              </a:rPr>
              <a:t>lives of those who are minoritised, discriminated against and marginalised. </a:t>
            </a:r>
          </a:p>
          <a:p>
            <a:r>
              <a:rPr lang="en-GB" b="0" i="0" dirty="0">
                <a:solidFill>
                  <a:srgbClr val="1A1919"/>
                </a:solidFill>
                <a:effectLst/>
              </a:rPr>
              <a:t>Within a</a:t>
            </a:r>
            <a:r>
              <a:rPr lang="en-GB" dirty="0">
                <a:solidFill>
                  <a:srgbClr val="1A1919"/>
                </a:solidFill>
              </a:rPr>
              <a:t> </a:t>
            </a:r>
            <a:r>
              <a:rPr lang="en-GB" b="0" i="0" dirty="0" err="1">
                <a:solidFill>
                  <a:srgbClr val="1A1919"/>
                </a:solidFill>
                <a:effectLst/>
              </a:rPr>
              <a:t>superdiverse</a:t>
            </a:r>
            <a:r>
              <a:rPr lang="en-GB" b="0" i="0" dirty="0">
                <a:solidFill>
                  <a:srgbClr val="1A1919"/>
                </a:solidFill>
                <a:effectLst/>
              </a:rPr>
              <a:t> global environment, the transition from a focus on diversity initiatives to equity and inclusion initiatives become a critical feature in the movement away</a:t>
            </a:r>
            <a:r>
              <a:rPr lang="en-GB" dirty="0">
                <a:solidFill>
                  <a:srgbClr val="1A1919"/>
                </a:solidFill>
              </a:rPr>
              <a:t> </a:t>
            </a:r>
            <a:r>
              <a:rPr lang="en-GB" b="0" i="0" dirty="0">
                <a:solidFill>
                  <a:srgbClr val="1A1919"/>
                </a:solidFill>
                <a:effectLst/>
              </a:rPr>
              <a:t>from performative action, towards meaningful systemic change. </a:t>
            </a:r>
          </a:p>
          <a:p>
            <a:r>
              <a:rPr lang="en-GB" b="0" i="0" dirty="0">
                <a:solidFill>
                  <a:srgbClr val="1A1919"/>
                </a:solidFill>
                <a:effectLst/>
              </a:rPr>
              <a:t>Understanding</a:t>
            </a:r>
            <a:r>
              <a:rPr lang="en-GB" dirty="0">
                <a:solidFill>
                  <a:srgbClr val="1A1919"/>
                </a:solidFill>
              </a:rPr>
              <a:t> </a:t>
            </a:r>
            <a:r>
              <a:rPr lang="en-GB" b="0" i="0" dirty="0">
                <a:solidFill>
                  <a:srgbClr val="1A1919"/>
                </a:solidFill>
                <a:effectLst/>
              </a:rPr>
              <a:t>implicit bias in its relationship with the EEDI agenda is critical. </a:t>
            </a:r>
          </a:p>
          <a:p>
            <a:r>
              <a:rPr lang="en-GB" dirty="0">
                <a:solidFill>
                  <a:srgbClr val="1A1919"/>
                </a:solidFill>
              </a:rPr>
              <a:t>A</a:t>
            </a:r>
            <a:r>
              <a:rPr lang="en-GB" b="0" i="0" dirty="0">
                <a:solidFill>
                  <a:srgbClr val="1A1919"/>
                </a:solidFill>
                <a:effectLst/>
              </a:rPr>
              <a:t>s individuals, our unconscious bias forms the basis of how we navigate the world also impacting on how we engage with difference. </a:t>
            </a:r>
            <a:endParaRPr lang="en-GB" dirty="0">
              <a:solidFill>
                <a:srgbClr val="1A1919"/>
              </a:solidFill>
              <a:effectLst/>
            </a:endParaRPr>
          </a:p>
        </p:txBody>
      </p:sp>
      <p:sp>
        <p:nvSpPr>
          <p:cNvPr id="5" name="Footer Placeholder 4">
            <a:extLst>
              <a:ext uri="{FF2B5EF4-FFF2-40B4-BE49-F238E27FC236}">
                <a16:creationId xmlns:a16="http://schemas.microsoft.com/office/drawing/2014/main" id="{F5814F7C-8B52-EB6F-1F96-24ABB184DC28}"/>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3785091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4D026-2770-FBD4-652D-8BAC34F039D9}"/>
              </a:ext>
            </a:extLst>
          </p:cNvPr>
          <p:cNvSpPr>
            <a:spLocks noGrp="1"/>
          </p:cNvSpPr>
          <p:nvPr>
            <p:ph type="title"/>
          </p:nvPr>
        </p:nvSpPr>
        <p:spPr>
          <a:xfrm>
            <a:off x="3333272" y="136525"/>
            <a:ext cx="5525456" cy="945843"/>
          </a:xfrm>
        </p:spPr>
        <p:txBody>
          <a:bodyPr/>
          <a:lstStyle/>
          <a:p>
            <a:r>
              <a:rPr lang="en-GB" dirty="0"/>
              <a:t>Summary Chapter 3 (2)</a:t>
            </a:r>
            <a:endParaRPr lang="en-US" dirty="0"/>
          </a:p>
        </p:txBody>
      </p:sp>
      <p:sp>
        <p:nvSpPr>
          <p:cNvPr id="3" name="Content Placeholder 2">
            <a:extLst>
              <a:ext uri="{FF2B5EF4-FFF2-40B4-BE49-F238E27FC236}">
                <a16:creationId xmlns:a16="http://schemas.microsoft.com/office/drawing/2014/main" id="{8B390769-8D2E-5211-4A9F-4BA86FC21834}"/>
              </a:ext>
            </a:extLst>
          </p:cNvPr>
          <p:cNvSpPr>
            <a:spLocks noGrp="1"/>
          </p:cNvSpPr>
          <p:nvPr>
            <p:ph idx="1"/>
          </p:nvPr>
        </p:nvSpPr>
        <p:spPr>
          <a:xfrm>
            <a:off x="838200" y="1215376"/>
            <a:ext cx="10515600" cy="4961587"/>
          </a:xfrm>
        </p:spPr>
        <p:txBody>
          <a:bodyPr>
            <a:normAutofit lnSpcReduction="10000"/>
          </a:bodyPr>
          <a:lstStyle/>
          <a:p>
            <a:r>
              <a:rPr lang="en-GB" dirty="0">
                <a:solidFill>
                  <a:srgbClr val="1A1919"/>
                </a:solidFill>
              </a:rPr>
              <a:t>B</a:t>
            </a:r>
            <a:r>
              <a:rPr lang="en-GB" b="0" i="0" dirty="0">
                <a:solidFill>
                  <a:srgbClr val="1A1919"/>
                </a:solidFill>
                <a:effectLst/>
              </a:rPr>
              <a:t>ias becomes the foundation of cultural risk, where lack of cultural capital and reliance on our existing bias has the potential to create or contribute to</a:t>
            </a:r>
            <a:r>
              <a:rPr lang="en-GB" dirty="0">
                <a:solidFill>
                  <a:srgbClr val="1A1919"/>
                </a:solidFill>
              </a:rPr>
              <a:t> </a:t>
            </a:r>
            <a:r>
              <a:rPr lang="en-GB" b="0" i="0" dirty="0">
                <a:solidFill>
                  <a:srgbClr val="1A1919"/>
                </a:solidFill>
                <a:effectLst/>
              </a:rPr>
              <a:t>cultural risk. </a:t>
            </a:r>
          </a:p>
          <a:p>
            <a:r>
              <a:rPr lang="en-GB" b="0" i="0" dirty="0">
                <a:solidFill>
                  <a:srgbClr val="1A1919"/>
                </a:solidFill>
                <a:effectLst/>
              </a:rPr>
              <a:t>Creating impactful approaches to delivering inclusion requires proactive engagement first through using a bias re-engineering process like AWARE</a:t>
            </a:r>
            <a:endParaRPr lang="en-GB" dirty="0">
              <a:solidFill>
                <a:srgbClr val="1A1919"/>
              </a:solidFill>
              <a:effectLst/>
            </a:endParaRPr>
          </a:p>
          <a:p>
            <a:r>
              <a:rPr lang="en-GB" dirty="0">
                <a:solidFill>
                  <a:srgbClr val="1A1919"/>
                </a:solidFill>
              </a:rPr>
              <a:t>B</a:t>
            </a:r>
            <a:r>
              <a:rPr lang="en-GB" b="0" i="0" dirty="0">
                <a:solidFill>
                  <a:srgbClr val="1A1919"/>
                </a:solidFill>
                <a:effectLst/>
              </a:rPr>
              <a:t>uilding cultural knowledge through the use of tools like the CIERA</a:t>
            </a:r>
            <a:r>
              <a:rPr lang="en-GB" dirty="0">
                <a:solidFill>
                  <a:srgbClr val="1A1919"/>
                </a:solidFill>
              </a:rPr>
              <a:t> </a:t>
            </a:r>
            <a:r>
              <a:rPr lang="en-GB" b="0" i="0" dirty="0">
                <a:solidFill>
                  <a:srgbClr val="1A1919"/>
                </a:solidFill>
                <a:effectLst/>
              </a:rPr>
              <a:t>ultimately fosters higher levels of cultural awareness and addressing bias</a:t>
            </a:r>
            <a:endParaRPr lang="en-GB" dirty="0">
              <a:solidFill>
                <a:srgbClr val="1A1919"/>
              </a:solidFill>
              <a:effectLst/>
            </a:endParaRPr>
          </a:p>
          <a:p>
            <a:r>
              <a:rPr lang="en-GB" dirty="0">
                <a:solidFill>
                  <a:srgbClr val="1A1919"/>
                </a:solidFill>
              </a:rPr>
              <a:t>A</a:t>
            </a:r>
            <a:r>
              <a:rPr lang="en-GB" b="0" i="0" dirty="0">
                <a:solidFill>
                  <a:srgbClr val="1A1919"/>
                </a:solidFill>
                <a:effectLst/>
              </a:rPr>
              <a:t> moral and ethical imperative and a necessary strategic commitment for creating fair, equitable and inclusive communities</a:t>
            </a:r>
            <a:endParaRPr lang="en-GB" dirty="0">
              <a:solidFill>
                <a:srgbClr val="1A1919"/>
              </a:solidFill>
              <a:effectLst/>
            </a:endParaRPr>
          </a:p>
          <a:p>
            <a:endParaRPr lang="en-US" dirty="0"/>
          </a:p>
        </p:txBody>
      </p:sp>
      <p:sp>
        <p:nvSpPr>
          <p:cNvPr id="4" name="Footer Placeholder 3">
            <a:extLst>
              <a:ext uri="{FF2B5EF4-FFF2-40B4-BE49-F238E27FC236}">
                <a16:creationId xmlns:a16="http://schemas.microsoft.com/office/drawing/2014/main" id="{111D485B-27EF-5371-07FB-897B75ABD60C}"/>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280205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C0203EA-F278-AC5A-0BEC-580737013268}"/>
              </a:ext>
            </a:extLst>
          </p:cNvPr>
          <p:cNvSpPr>
            <a:spLocks noGrp="1"/>
          </p:cNvSpPr>
          <p:nvPr>
            <p:ph type="title"/>
          </p:nvPr>
        </p:nvSpPr>
        <p:spPr/>
        <p:txBody>
          <a:bodyPr/>
          <a:lstStyle/>
          <a:p>
            <a:r>
              <a:rPr lang="en-GB" dirty="0"/>
              <a:t>Discussion questions</a:t>
            </a:r>
            <a:endParaRPr lang="en-US" dirty="0"/>
          </a:p>
        </p:txBody>
      </p:sp>
      <p:sp>
        <p:nvSpPr>
          <p:cNvPr id="10" name="Content Placeholder 9">
            <a:extLst>
              <a:ext uri="{FF2B5EF4-FFF2-40B4-BE49-F238E27FC236}">
                <a16:creationId xmlns:a16="http://schemas.microsoft.com/office/drawing/2014/main" id="{6138F386-3179-5D3C-90A1-11854E4A4809}"/>
              </a:ext>
            </a:extLst>
          </p:cNvPr>
          <p:cNvSpPr>
            <a:spLocks noGrp="1"/>
          </p:cNvSpPr>
          <p:nvPr>
            <p:ph idx="1"/>
          </p:nvPr>
        </p:nvSpPr>
        <p:spPr/>
        <p:txBody>
          <a:bodyPr>
            <a:normAutofit lnSpcReduction="10000"/>
          </a:bodyPr>
          <a:lstStyle/>
          <a:p>
            <a:r>
              <a:rPr lang="en-GB" b="0" i="0" dirty="0">
                <a:solidFill>
                  <a:srgbClr val="1A1919"/>
                </a:solidFill>
                <a:effectLst/>
              </a:rPr>
              <a:t>How does intersectionality complicate traditional approaches to achieving</a:t>
            </a:r>
            <a:r>
              <a:rPr lang="en-GB" dirty="0">
                <a:solidFill>
                  <a:srgbClr val="1A1919"/>
                </a:solidFill>
              </a:rPr>
              <a:t> </a:t>
            </a:r>
            <a:r>
              <a:rPr lang="en-GB" b="0" i="0" dirty="0">
                <a:solidFill>
                  <a:srgbClr val="1A1919"/>
                </a:solidFill>
                <a:effectLst/>
              </a:rPr>
              <a:t>diversity and inclusion?</a:t>
            </a:r>
            <a:endParaRPr lang="en-GB" dirty="0">
              <a:solidFill>
                <a:srgbClr val="1A1919"/>
              </a:solidFill>
              <a:effectLst/>
            </a:endParaRPr>
          </a:p>
          <a:p>
            <a:r>
              <a:rPr lang="en-GB" b="0" i="0" dirty="0">
                <a:solidFill>
                  <a:srgbClr val="1A1919"/>
                </a:solidFill>
                <a:effectLst/>
              </a:rPr>
              <a:t>What are the key differences between equity and equality?</a:t>
            </a:r>
            <a:endParaRPr lang="en-GB" dirty="0">
              <a:solidFill>
                <a:srgbClr val="1A1919"/>
              </a:solidFill>
              <a:effectLst/>
            </a:endParaRPr>
          </a:p>
          <a:p>
            <a:r>
              <a:rPr lang="en-GB" b="0" i="0" dirty="0">
                <a:solidFill>
                  <a:srgbClr val="1A1919"/>
                </a:solidFill>
                <a:effectLst/>
              </a:rPr>
              <a:t>Why is the distinction between equity and equality critical in EDI initiatives?</a:t>
            </a:r>
            <a:endParaRPr lang="en-GB" dirty="0">
              <a:solidFill>
                <a:srgbClr val="1A1919"/>
              </a:solidFill>
              <a:effectLst/>
            </a:endParaRPr>
          </a:p>
          <a:p>
            <a:r>
              <a:rPr lang="en-GB" b="0" i="0" dirty="0">
                <a:solidFill>
                  <a:srgbClr val="1A1919"/>
                </a:solidFill>
                <a:effectLst/>
              </a:rPr>
              <a:t>How does unconscious bias perpetuate systemic inequities, and what strategies can be used to address it?</a:t>
            </a:r>
            <a:endParaRPr lang="en-GB" dirty="0">
              <a:solidFill>
                <a:srgbClr val="1A1919"/>
              </a:solidFill>
              <a:effectLst/>
            </a:endParaRPr>
          </a:p>
          <a:p>
            <a:r>
              <a:rPr lang="en-GB" b="0" i="0" dirty="0">
                <a:solidFill>
                  <a:srgbClr val="1A1919"/>
                </a:solidFill>
                <a:effectLst/>
              </a:rPr>
              <a:t>How can organizations move beyond tokenism to achieve authentic representation and inclusion?</a:t>
            </a:r>
            <a:endParaRPr lang="en-GB" dirty="0">
              <a:solidFill>
                <a:srgbClr val="1A1919"/>
              </a:solidFill>
              <a:effectLst/>
            </a:endParaRPr>
          </a:p>
          <a:p>
            <a:r>
              <a:rPr lang="en-GB" b="0" i="0" dirty="0">
                <a:solidFill>
                  <a:srgbClr val="1A1919"/>
                </a:solidFill>
                <a:effectLst/>
              </a:rPr>
              <a:t>What opportunities can you take to adopt the AWARE process?</a:t>
            </a:r>
            <a:endParaRPr lang="en-GB" dirty="0">
              <a:solidFill>
                <a:srgbClr val="1A1919"/>
              </a:solidFill>
              <a:effectLst/>
            </a:endParaRPr>
          </a:p>
          <a:p>
            <a:endParaRPr lang="en-US" dirty="0"/>
          </a:p>
        </p:txBody>
      </p:sp>
      <p:sp>
        <p:nvSpPr>
          <p:cNvPr id="5" name="Footer Placeholder 4">
            <a:extLst>
              <a:ext uri="{FF2B5EF4-FFF2-40B4-BE49-F238E27FC236}">
                <a16:creationId xmlns:a16="http://schemas.microsoft.com/office/drawing/2014/main" id="{9C7E7117-BB5B-633C-C5ED-FECC8235D616}"/>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12173593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D68CE08-AE05-4244-6529-9E14C1BF03B6}"/>
              </a:ext>
            </a:extLst>
          </p:cNvPr>
          <p:cNvSpPr>
            <a:spLocks noGrp="1"/>
          </p:cNvSpPr>
          <p:nvPr>
            <p:ph type="ftr" sz="quarter" idx="11"/>
          </p:nvPr>
        </p:nvSpPr>
        <p:spPr/>
        <p:txBody>
          <a:bodyPr/>
          <a:lstStyle/>
          <a:p>
            <a:r>
              <a:rPr lang="de-DE"/>
              <a:t>© Albert, Dowson &amp; Lomax 2025 https://www.goodfellowpublishers.com/culturalrisk</a:t>
            </a:r>
            <a:endParaRPr lang="en-GB" dirty="0"/>
          </a:p>
        </p:txBody>
      </p:sp>
    </p:spTree>
    <p:extLst>
      <p:ext uri="{BB962C8B-B14F-4D97-AF65-F5344CB8AC3E}">
        <p14:creationId xmlns:p14="http://schemas.microsoft.com/office/powerpoint/2010/main" val="38552788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193</TotalTime>
  <Words>2096</Words>
  <Application>Microsoft Office PowerPoint</Application>
  <PresentationFormat>Widescreen</PresentationFormat>
  <Paragraphs>130</Paragraphs>
  <Slides>21</Slides>
  <Notes>1</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Office Theme</vt:lpstr>
      <vt:lpstr>Custom Design</vt:lpstr>
      <vt:lpstr>PowerPoint Presentation</vt:lpstr>
      <vt:lpstr>PowerPoint Presentation</vt:lpstr>
      <vt:lpstr>PowerPoint Presentation</vt:lpstr>
      <vt:lpstr>Chapter 3: Cultural risk - EEDI and bias  Bernadette Albert</vt:lpstr>
      <vt:lpstr>Importance of EEDI in contemporary culture and professional settings</vt:lpstr>
      <vt:lpstr>Contextualization – historical perspectives of EEDI</vt:lpstr>
      <vt:lpstr>Thematic pillars of intersectionality – multiple marginal identities </vt:lpstr>
      <vt:lpstr>Intersectionality</vt:lpstr>
      <vt:lpstr>PowerPoint Presentation</vt:lpstr>
      <vt:lpstr>Cultural Risk and EEDI</vt:lpstr>
      <vt:lpstr>Cultural Risk – a contemporary events perspective</vt:lpstr>
      <vt:lpstr>Understanding cultural risk as a lens for creating inclusion and representation in events</vt:lpstr>
      <vt:lpstr>Diversity, Equity, Equality and Inclusion </vt:lpstr>
      <vt:lpstr>Complex power dynamics</vt:lpstr>
      <vt:lpstr>Bias and overcoming unconscious bias</vt:lpstr>
      <vt:lpstr>PowerPoint Presentation</vt:lpstr>
      <vt:lpstr>Be AWARE – Bias re-engineering</vt:lpstr>
      <vt:lpstr>Summary Chapter 3 (1)</vt:lpstr>
      <vt:lpstr>Summary Chapter 3 (2)</vt:lpstr>
      <vt:lpstr>Discussion 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Sally North</dc:creator>
  <cp:lastModifiedBy>Rev Ruth Dowson</cp:lastModifiedBy>
  <cp:revision>9</cp:revision>
  <dcterms:created xsi:type="dcterms:W3CDTF">2026-03-17T13:44:53Z</dcterms:created>
  <dcterms:modified xsi:type="dcterms:W3CDTF">2026-05-08T16:45:01Z</dcterms:modified>
</cp:coreProperties>
</file>